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1" r:id="rId3"/>
    <p:sldId id="257" r:id="rId4"/>
    <p:sldId id="258" r:id="rId5"/>
    <p:sldId id="278" r:id="rId6"/>
    <p:sldId id="271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5EA91-497B-479F-93EB-732BCE17D275}" type="datetimeFigureOut">
              <a:rPr lang="cs-CZ" smtClean="0"/>
              <a:pPr/>
              <a:t>03.06.2020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2A047-629F-4810-BFFB-72834A67F38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50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52BDA9-8154-4471-8FBB-93999EB930D8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571007-B5F4-474F-8332-68C9A17A8076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81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AB0D9B-EFCE-4CD8-953A-769DA36CE7F7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C64F99-2369-46C1-A3E6-7486E6644CD2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0B129C-6D35-4C32-A5FF-857A60AA3F9E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BA6073-08F2-4914-ABBA-9913949C5BF6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99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46D18E-1886-460E-AA83-CE5ABCD52637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7B2165-A3B3-41A9-A549-54F0E861A94E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8789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0D13F-BBED-4AAA-9E82-1CA8F931210C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64D2F5-C69A-41BF-8928-4F75C987A28A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28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45508B-44A5-493D-9E06-936E96FC42DA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32D0CA-3FD3-460C-905F-74BE250B3F14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8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5CF4F0-E0AE-4926-A679-59E932B8F0D7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68A0F2-0917-4EC8-ADF7-70E23AF59A35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30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D8B1E8-F249-47EB-9C63-53FE7BABDF08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4EC308-DECA-4674-ADB5-3D0129975320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F6C03A-BAE6-4F7E-BFDF-A4AB43B77403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CBE22B-D90F-45E9-99BD-BF38DE849D6A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86787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58F8C2-235F-4247-A808-E2B12D4ED67E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A3183D-0495-452D-9C7E-C474A9AFCC29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55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A467CA-248C-4FFC-92FB-1A1F3E7A7ACA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ECAE9A-E327-41F7-B6BA-CA61489C2754}" type="slidenum">
              <a:rPr/>
              <a:pPr lv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9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D9A8ED5-EE4B-46EF-B900-8784525C5AD1}" type="datetime1">
              <a:rPr lang="cs-CZ"/>
              <a:pPr lvl="0"/>
              <a:t>03.06.2020</a:t>
            </a:fld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96FA0C2-B6BE-4BCE-BB7E-06F3A621D2AE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395536" y="764704"/>
            <a:ext cx="7772400" cy="1470026"/>
          </a:xfrm>
        </p:spPr>
        <p:txBody>
          <a:bodyPr/>
          <a:lstStyle/>
          <a:p>
            <a:pPr lvl="0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Téma: LOM SVĚTLA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081336" y="2492896"/>
            <a:ext cx="6400800" cy="2130375"/>
          </a:xfrm>
        </p:spPr>
        <p:txBody>
          <a:bodyPr/>
          <a:lstStyle/>
          <a:p>
            <a:pPr lvl="0" algn="just"/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 / 7. B				Týden: 8. – 12. 6.</a:t>
            </a:r>
          </a:p>
          <a:p>
            <a:pPr lvl="0" algn="just"/>
            <a:endParaRPr lang="cs-CZ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Udělej výpisky /neposílej/, v uč. str. 172 – 174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Maluj označené obrázky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Zopakuj podle snímků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Vyzkoušej pokus /uč. str.174 dole/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Vypočítej př. z uč. str. 31, cv.11 a pošli</a:t>
            </a:r>
          </a:p>
          <a:p>
            <a:pPr lvl="0" algn="just"/>
            <a:endParaRPr lang="cs-CZ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Obrázek 4" descr="Obsah obrázku interiér, stůl, vsedě, jídlo&#10;&#10;Popis byl vytvořen automaticky">
            <a:extLst>
              <a:ext uri="{FF2B5EF4-FFF2-40B4-BE49-F238E27FC236}">
                <a16:creationId xmlns:a16="http://schemas.microsoft.com/office/drawing/2014/main" id="{4571D711-AA4E-40EB-AF51-0E2F721D9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509120"/>
            <a:ext cx="2524125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202975D-E8E3-4D65-9ED8-920524EB46A3}"/>
              </a:ext>
            </a:extLst>
          </p:cNvPr>
          <p:cNvSpPr txBox="1"/>
          <p:nvPr/>
        </p:nvSpPr>
        <p:spPr>
          <a:xfrm>
            <a:off x="323528" y="39954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Na rovinném rozhraní dvou optických prostředí nastává lom světla.</a:t>
            </a:r>
          </a:p>
          <a:p>
            <a:endParaRPr lang="cs-CZ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			LOM PAPRSKU KE KOLMICI</a:t>
            </a:r>
          </a:p>
          <a:p>
            <a:endParaRPr lang="cs-CZ" sz="2800" b="1" dirty="0"/>
          </a:p>
          <a:p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Zástupný symbol pro obsah 3">
            <a:extLst>
              <a:ext uri="{FF2B5EF4-FFF2-40B4-BE49-F238E27FC236}">
                <a16:creationId xmlns:a16="http://schemas.microsoft.com/office/drawing/2014/main" id="{498BC4BD-108B-43AC-B9EF-48A674EC7EF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9823" y="2996952"/>
            <a:ext cx="4115994" cy="3287302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A87D5AF-F560-47E3-89D4-CC0733EFA057}"/>
              </a:ext>
            </a:extLst>
          </p:cNvPr>
          <p:cNvSpPr txBox="1"/>
          <p:nvPr/>
        </p:nvSpPr>
        <p:spPr>
          <a:xfrm>
            <a:off x="4904318" y="2204864"/>
            <a:ext cx="42396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Postupuje-li paprsek do prostředí, ve kterém se světlo šíří menší rychlostí, například ze vzduchu do skla, nastane </a:t>
            </a:r>
          </a:p>
          <a:p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800" b="1" dirty="0">
                <a:latin typeface="Cambria" panose="02040503050406030204" pitchFamily="18" charset="0"/>
                <a:ea typeface="Cambria" panose="02040503050406030204" pitchFamily="18" charset="0"/>
              </a:rPr>
              <a:t>lom paprsku ke kolmici</a:t>
            </a:r>
          </a:p>
          <a:p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r>
              <a:rPr lang="el-GR" sz="2800" dirty="0">
                <a:latin typeface="Cambria" panose="02040503050406030204" pitchFamily="18" charset="0"/>
                <a:ea typeface="Cambria" panose="02040503050406030204" pitchFamily="18" charset="0"/>
              </a:rPr>
              <a:t>˃</a:t>
            </a:r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800" dirty="0"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endParaRPr lang="cs-CZ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27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Výseč 24"/>
          <p:cNvSpPr/>
          <p:nvPr/>
        </p:nvSpPr>
        <p:spPr>
          <a:xfrm rot="162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>
            <a:off x="0" y="3212973"/>
            <a:ext cx="9144000" cy="0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731776" cy="3168359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716017" y="692694"/>
            <a:ext cx="169854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Kolmice dopadu</a:t>
            </a:r>
          </a:p>
        </p:txBody>
      </p:sp>
      <p:sp>
        <p:nvSpPr>
          <p:cNvPr id="9" name="TextovéPole 7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10" name="TextovéPole 8"/>
          <p:cNvSpPr txBox="1"/>
          <p:nvPr/>
        </p:nvSpPr>
        <p:spPr>
          <a:xfrm>
            <a:off x="5328486" y="5862189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 flipH="1">
            <a:off x="4296692" y="2115025"/>
            <a:ext cx="2795586" cy="377867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6" name="TextovéPole 16"/>
          <p:cNvSpPr txBox="1"/>
          <p:nvPr/>
        </p:nvSpPr>
        <p:spPr>
          <a:xfrm>
            <a:off x="7223537" y="1907002"/>
            <a:ext cx="13949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dopadu</a:t>
            </a:r>
          </a:p>
        </p:txBody>
      </p:sp>
      <p:cxnSp>
        <p:nvCxnSpPr>
          <p:cNvPr id="17" name="Přímá spojnice se šipkou 18"/>
          <p:cNvCxnSpPr/>
          <p:nvPr/>
        </p:nvCxnSpPr>
        <p:spPr>
          <a:xfrm flipH="1">
            <a:off x="4716017" y="4509116"/>
            <a:ext cx="2088234" cy="432054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8" name="TextovéPole 19"/>
          <p:cNvSpPr txBox="1"/>
          <p:nvPr/>
        </p:nvSpPr>
        <p:spPr>
          <a:xfrm>
            <a:off x="6877670" y="4341023"/>
            <a:ext cx="115608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lomu</a:t>
            </a:r>
          </a:p>
        </p:txBody>
      </p:sp>
      <p:sp>
        <p:nvSpPr>
          <p:cNvPr id="19" name="Výseč 18"/>
          <p:cNvSpPr/>
          <p:nvPr/>
        </p:nvSpPr>
        <p:spPr>
          <a:xfrm rot="2648355">
            <a:off x="2493789" y="115968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seč 19"/>
          <p:cNvSpPr/>
          <p:nvPr/>
        </p:nvSpPr>
        <p:spPr>
          <a:xfrm rot="14416786">
            <a:off x="2561729" y="1349488"/>
            <a:ext cx="3851126" cy="3742179"/>
          </a:xfrm>
          <a:prstGeom prst="pie">
            <a:avLst>
              <a:gd name="adj1" fmla="val 11810367"/>
              <a:gd name="adj2" fmla="val 1262719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51520" y="244224"/>
            <a:ext cx="348095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LOM PAPRSKU KE KOLMICI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213730" y="5252654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329269" y="4098582"/>
            <a:ext cx="212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 – velká hustota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75451" y="2823744"/>
            <a:ext cx="2426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 – malá hustota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9"/>
              <p:cNvSpPr txBox="1"/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>
                          <a:latin typeface="Cambria Math"/>
                        </a:rPr>
                        <m:t>∝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1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0"/>
              <p:cNvSpPr txBox="1"/>
              <p:nvPr/>
            </p:nvSpPr>
            <p:spPr>
              <a:xfrm>
                <a:off x="4308576" y="4389155"/>
                <a:ext cx="583368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𝛽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2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576" y="4389155"/>
                <a:ext cx="583368" cy="64633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3C9AF6F7-6F6C-4692-9FDE-FB00DD8DF8FE}"/>
              </a:ext>
            </a:extLst>
          </p:cNvPr>
          <p:cNvSpPr txBox="1"/>
          <p:nvPr/>
        </p:nvSpPr>
        <p:spPr>
          <a:xfrm>
            <a:off x="7668345" y="5894110"/>
            <a:ext cx="851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r>
              <a:rPr lang="el-GR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˃</a:t>
            </a:r>
            <a:r>
              <a:rPr lang="cs-CZ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endParaRPr lang="cs-CZ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6" grpId="0"/>
      <p:bldP spid="18" grpId="0"/>
      <p:bldP spid="19" grpId="0" animBg="1"/>
      <p:bldP spid="2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5" y="633653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612100" cy="50406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95802" y="201472"/>
            <a:ext cx="1698543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Kolmice dopadu</a:t>
            </a:r>
          </a:p>
        </p:txBody>
      </p:sp>
      <p:cxnSp>
        <p:nvCxnSpPr>
          <p:cNvPr id="12" name="Přímá spojnice se šipkou 14"/>
          <p:cNvCxnSpPr/>
          <p:nvPr/>
        </p:nvCxnSpPr>
        <p:spPr>
          <a:xfrm flipH="1">
            <a:off x="4317040" y="2284854"/>
            <a:ext cx="2795586" cy="377867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3" name="TextovéPole 16"/>
          <p:cNvSpPr txBox="1"/>
          <p:nvPr/>
        </p:nvSpPr>
        <p:spPr>
          <a:xfrm>
            <a:off x="7223537" y="1863477"/>
            <a:ext cx="13949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Úhel dopadu</a:t>
            </a:r>
          </a:p>
        </p:txBody>
      </p:sp>
      <p:sp>
        <p:nvSpPr>
          <p:cNvPr id="16" name="TextovéPole 19"/>
          <p:cNvSpPr txBox="1"/>
          <p:nvPr/>
        </p:nvSpPr>
        <p:spPr>
          <a:xfrm>
            <a:off x="6974164" y="4594345"/>
            <a:ext cx="115608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Úhel lomu</a:t>
            </a:r>
          </a:p>
        </p:txBody>
      </p:sp>
      <p:cxnSp>
        <p:nvCxnSpPr>
          <p:cNvPr id="17" name="Přímá spojnice se šipkou 21"/>
          <p:cNvCxnSpPr>
            <a:cxnSpLocks/>
          </p:cNvCxnSpPr>
          <p:nvPr/>
        </p:nvCxnSpPr>
        <p:spPr>
          <a:xfrm>
            <a:off x="4502103" y="4697196"/>
            <a:ext cx="2213034" cy="138505"/>
          </a:xfrm>
          <a:prstGeom prst="straightConnector1">
            <a:avLst/>
          </a:prstGeom>
          <a:noFill/>
          <a:ln w="9528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20" name="Výseč 19"/>
          <p:cNvSpPr/>
          <p:nvPr/>
        </p:nvSpPr>
        <p:spPr>
          <a:xfrm rot="14416786">
            <a:off x="2561729" y="1349488"/>
            <a:ext cx="3851126" cy="3742179"/>
          </a:xfrm>
          <a:prstGeom prst="pie">
            <a:avLst>
              <a:gd name="adj1" fmla="val 7674440"/>
              <a:gd name="adj2" fmla="val 1262719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/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51520" y="244224"/>
            <a:ext cx="363644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LOM PAPRSKU OD KOLMICE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13857" y="2489861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593828" y="5179469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1"/>
              <p:cNvSpPr txBox="1"/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>
                          <a:latin typeface="Cambria Math"/>
                        </a:rPr>
                        <m:t>∝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1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026" y="1724979"/>
                <a:ext cx="612666" cy="64633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6"/>
              <p:cNvSpPr txBox="1"/>
              <p:nvPr/>
            </p:nvSpPr>
            <p:spPr>
              <a:xfrm>
                <a:off x="4981916" y="3656054"/>
                <a:ext cx="583368" cy="64633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𝛽</m:t>
                      </m:r>
                    </m:oMath>
                  </m:oMathPara>
                </a14:m>
                <a:endParaRPr lang="cs-CZ" sz="36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5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916" y="3656054"/>
                <a:ext cx="583368" cy="64633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>
            <a:extLst>
              <a:ext uri="{FF2B5EF4-FFF2-40B4-BE49-F238E27FC236}">
                <a16:creationId xmlns:a16="http://schemas.microsoft.com/office/drawing/2014/main" id="{2AD484E2-FF1E-4208-90AF-834B7CE74098}"/>
              </a:ext>
            </a:extLst>
          </p:cNvPr>
          <p:cNvSpPr/>
          <p:nvPr/>
        </p:nvSpPr>
        <p:spPr>
          <a:xfrm>
            <a:off x="588356" y="4308115"/>
            <a:ext cx="32996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Postupuje-li paprsek do prostředí, ve kterém se světlo šíří větší rychlostí, například z vody do vzduchu,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nastane lom paprsku od kolmice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α </a:t>
            </a: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˂ 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β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6" grpId="0"/>
      <p:bldP spid="20" grpId="0" animBg="1"/>
      <p:bldP spid="21" grpId="0" animBg="1"/>
      <p:bldP spid="11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/>
          <a:lstStyle/>
          <a:p>
            <a:r>
              <a:rPr lang="cs-CZ" sz="6000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35859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>
            <a:hlinkClick r:id="" action="ppaction://hlinkshowjump?jump=lastslide"/>
          </p:cNvPr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nex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32" name="Výseč 31">
            <a:hlinkClick r:id="" action="ppaction://hlinkshowjump?jump=las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15526" y="1326469"/>
            <a:ext cx="3956407" cy="3762616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29722" y="143057"/>
            <a:ext cx="3629968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VYBER SPRÁVNÝ NÁZEV</a:t>
            </a:r>
          </a:p>
        </p:txBody>
      </p:sp>
      <p:sp>
        <p:nvSpPr>
          <p:cNvPr id="28" name="TextovéPole 27">
            <a:hlinkClick r:id="" action="ppaction://hlinkshowjump?jump=nextslide"/>
          </p:cNvPr>
          <p:cNvSpPr txBox="1"/>
          <p:nvPr/>
        </p:nvSpPr>
        <p:spPr>
          <a:xfrm>
            <a:off x="415628" y="5261191"/>
            <a:ext cx="363644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/>
              <a:t>LOM PAPRSKU OD KOLMICE</a:t>
            </a:r>
          </a:p>
        </p:txBody>
      </p:sp>
      <p:sp>
        <p:nvSpPr>
          <p:cNvPr id="31" name="TextovéPole 30">
            <a:hlinkClick r:id="" action="ppaction://hlinkshowjump?jump=lastslide"/>
          </p:cNvPr>
          <p:cNvSpPr txBox="1"/>
          <p:nvPr/>
        </p:nvSpPr>
        <p:spPr>
          <a:xfrm>
            <a:off x="385547" y="3893013"/>
            <a:ext cx="36608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LOM PAPRSKU KE KOLMICI</a:t>
            </a:r>
          </a:p>
        </p:txBody>
      </p:sp>
      <p:sp>
        <p:nvSpPr>
          <p:cNvPr id="34" name="TextovéPole 33">
            <a:hlinkClick r:id="" action="ppaction://hlinkshowjump?jump=lastslide"/>
          </p:cNvPr>
          <p:cNvSpPr txBox="1"/>
          <p:nvPr/>
        </p:nvSpPr>
        <p:spPr>
          <a:xfrm>
            <a:off x="433421" y="4581128"/>
            <a:ext cx="349050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/>
              <a:t>LOM PAPRSKU ZA KOLMICÍ</a:t>
            </a:r>
          </a:p>
        </p:txBody>
      </p:sp>
    </p:spTree>
    <p:extLst>
      <p:ext uri="{BB962C8B-B14F-4D97-AF65-F5344CB8AC3E}">
        <p14:creationId xmlns:p14="http://schemas.microsoft.com/office/powerpoint/2010/main" val="411065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nex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32" name="Výseč 31">
            <a:hlinkClick r:id="" action="ppaction://hlinkshowjump?jump=las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7" cy="3746602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73733"/>
            <a:ext cx="3435043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OZNAČ ÚHEL DOPADU</a:t>
            </a:r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/>
              <a:t>LOM PAPRSKU OD KOLMICE</a:t>
            </a:r>
          </a:p>
        </p:txBody>
      </p:sp>
    </p:spTree>
    <p:extLst>
      <p:ext uri="{BB962C8B-B14F-4D97-AF65-F5344CB8AC3E}">
        <p14:creationId xmlns:p14="http://schemas.microsoft.com/office/powerpoint/2010/main" val="3222528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/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/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las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32" name="Výseč 31">
            <a:hlinkClick r:id="" action="ppaction://hlinkshowjump?jump=nex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8" cy="3746601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5936" y="175060"/>
            <a:ext cx="3075329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OZNAČ ÚHEL LOMU</a:t>
            </a:r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/>
              <a:t>LOM PAPRSKU OD KOLMICE</a:t>
            </a:r>
          </a:p>
        </p:txBody>
      </p:sp>
    </p:spTree>
    <p:extLst>
      <p:ext uri="{BB962C8B-B14F-4D97-AF65-F5344CB8AC3E}">
        <p14:creationId xmlns:p14="http://schemas.microsoft.com/office/powerpoint/2010/main" val="65908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ýseč 22">
            <a:hlinkClick r:id="" action="ppaction://hlinkshowjump?jump=lastslide"/>
          </p:cNvPr>
          <p:cNvSpPr/>
          <p:nvPr/>
        </p:nvSpPr>
        <p:spPr>
          <a:xfrm rot="5400000">
            <a:off x="2022017" y="710042"/>
            <a:ext cx="5004558" cy="5021069"/>
          </a:xfrm>
          <a:prstGeom prst="pie">
            <a:avLst>
              <a:gd name="adj1" fmla="val 5402191"/>
              <a:gd name="adj2" fmla="val 161780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" name="Přímá spojnice 4"/>
          <p:cNvCxnSpPr/>
          <p:nvPr/>
        </p:nvCxnSpPr>
        <p:spPr>
          <a:xfrm flipV="1">
            <a:off x="0" y="3212973"/>
            <a:ext cx="9144000" cy="44631"/>
          </a:xfrm>
          <a:prstGeom prst="straightConnector1">
            <a:avLst/>
          </a:prstGeom>
          <a:noFill/>
          <a:ln w="25402">
            <a:solidFill>
              <a:srgbClr val="000000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</p:cxnSp>
      <p:cxnSp>
        <p:nvCxnSpPr>
          <p:cNvPr id="4" name="Přímá spojnice 6">
            <a:hlinkClick r:id="" action="ppaction://hlinkshowjump?jump=nextslide"/>
          </p:cNvPr>
          <p:cNvCxnSpPr/>
          <p:nvPr/>
        </p:nvCxnSpPr>
        <p:spPr>
          <a:xfrm flipH="1">
            <a:off x="4452286" y="404667"/>
            <a:ext cx="72009" cy="6048665"/>
          </a:xfrm>
          <a:prstGeom prst="straightConnector1">
            <a:avLst/>
          </a:prstGeom>
          <a:noFill/>
          <a:ln w="9528">
            <a:solidFill>
              <a:srgbClr val="4A7EBB"/>
            </a:solidFill>
            <a:custDash>
              <a:ds d="299906" sp="299906"/>
            </a:custDash>
          </a:ln>
        </p:spPr>
      </p:cxnSp>
      <p:cxnSp>
        <p:nvCxnSpPr>
          <p:cNvPr id="5" name="Přímá spojnice se šipkou 8"/>
          <p:cNvCxnSpPr/>
          <p:nvPr/>
        </p:nvCxnSpPr>
        <p:spPr>
          <a:xfrm>
            <a:off x="2233851" y="908721"/>
            <a:ext cx="2268252" cy="2304252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6" name="Přímá spojnice se šipkou 13"/>
          <p:cNvCxnSpPr/>
          <p:nvPr/>
        </p:nvCxnSpPr>
        <p:spPr>
          <a:xfrm>
            <a:off x="4488295" y="3212973"/>
            <a:ext cx="3129639" cy="1440163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7" name="TextovéPole 5"/>
          <p:cNvSpPr txBox="1"/>
          <p:nvPr/>
        </p:nvSpPr>
        <p:spPr>
          <a:xfrm>
            <a:off x="467541" y="1340766"/>
            <a:ext cx="196483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Dopadající paprsek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6732242" y="3933053"/>
            <a:ext cx="1771384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Lomený paprsek</a:t>
            </a:r>
          </a:p>
        </p:txBody>
      </p:sp>
      <p:sp>
        <p:nvSpPr>
          <p:cNvPr id="20" name="Výseč 19">
            <a:hlinkClick r:id="" action="ppaction://hlinkshowjump?jump=lastslide"/>
          </p:cNvPr>
          <p:cNvSpPr/>
          <p:nvPr/>
        </p:nvSpPr>
        <p:spPr>
          <a:xfrm rot="14416786">
            <a:off x="2598733" y="1364198"/>
            <a:ext cx="3851126" cy="3742179"/>
          </a:xfrm>
          <a:prstGeom prst="pie">
            <a:avLst>
              <a:gd name="adj1" fmla="val 7209692"/>
              <a:gd name="adj2" fmla="val 8665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seč 20">
            <a:hlinkClick r:id="" action="ppaction://hlinkshowjump?jump=lastslide"/>
          </p:cNvPr>
          <p:cNvSpPr/>
          <p:nvPr/>
        </p:nvSpPr>
        <p:spPr>
          <a:xfrm rot="2648355">
            <a:off x="2535116" y="1263607"/>
            <a:ext cx="3916993" cy="3803566"/>
          </a:xfrm>
          <a:prstGeom prst="pie">
            <a:avLst>
              <a:gd name="adj1" fmla="val 10848420"/>
              <a:gd name="adj2" fmla="val 1358702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17908" y="758573"/>
            <a:ext cx="655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SKLO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215967" y="333719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94228" y="2610481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VZDUCH</a:t>
            </a:r>
          </a:p>
        </p:txBody>
      </p:sp>
      <p:sp>
        <p:nvSpPr>
          <p:cNvPr id="32" name="Výseč 31">
            <a:hlinkClick r:id="" action="ppaction://hlinkshowjump?jump=lastslide"/>
          </p:cNvPr>
          <p:cNvSpPr/>
          <p:nvPr/>
        </p:nvSpPr>
        <p:spPr>
          <a:xfrm rot="14416786">
            <a:off x="2598731" y="1386514"/>
            <a:ext cx="3851126" cy="3742179"/>
          </a:xfrm>
          <a:prstGeom prst="pie">
            <a:avLst>
              <a:gd name="adj1" fmla="val 8629640"/>
              <a:gd name="adj2" fmla="val 1262719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Výseč 32">
            <a:hlinkClick r:id="" action="ppaction://hlinkshowjump?jump=lastslide"/>
          </p:cNvPr>
          <p:cNvSpPr/>
          <p:nvPr/>
        </p:nvSpPr>
        <p:spPr>
          <a:xfrm rot="2648355">
            <a:off x="2507756" y="1345634"/>
            <a:ext cx="3971948" cy="3746601"/>
          </a:xfrm>
          <a:prstGeom prst="pie">
            <a:avLst>
              <a:gd name="adj1" fmla="val 8088922"/>
              <a:gd name="adj2" fmla="val 10875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TextovéPole 21">
            <a:hlinkClick r:id="" action="ppaction://hlinkshowjump?jump=nextslide"/>
          </p:cNvPr>
          <p:cNvSpPr txBox="1"/>
          <p:nvPr/>
        </p:nvSpPr>
        <p:spPr>
          <a:xfrm>
            <a:off x="5274055" y="6222499"/>
            <a:ext cx="3636445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400" dirty="0"/>
              <a:t>LOM PAPRSKU OD KOLMICE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35936" y="175060"/>
            <a:ext cx="3889334" cy="52322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OZNAČ KOLMICI DOPADU</a:t>
            </a:r>
          </a:p>
        </p:txBody>
      </p:sp>
    </p:spTree>
    <p:extLst>
      <p:ext uri="{BB962C8B-B14F-4D97-AF65-F5344CB8AC3E}">
        <p14:creationId xmlns:p14="http://schemas.microsoft.com/office/powerpoint/2010/main" val="31448595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185</Words>
  <Application>Microsoft Office PowerPoint</Application>
  <PresentationFormat>Předvádění na obrazovce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Cambria Math</vt:lpstr>
      <vt:lpstr>Motiv systému Office</vt:lpstr>
      <vt:lpstr>Téma: LOM SVĚTLA</vt:lpstr>
      <vt:lpstr>Prezentace aplikace PowerPoint</vt:lpstr>
      <vt:lpstr>Prezentace aplikace PowerPoint</vt:lpstr>
      <vt:lpstr>Prezentace aplikace PowerPoint</vt:lpstr>
      <vt:lpstr>OPAKOVÁNÍ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Mičulková Andrea</cp:lastModifiedBy>
  <cp:revision>52</cp:revision>
  <dcterms:created xsi:type="dcterms:W3CDTF">2013-04-28T20:14:43Z</dcterms:created>
  <dcterms:modified xsi:type="dcterms:W3CDTF">2020-06-03T15:36:12Z</dcterms:modified>
</cp:coreProperties>
</file>