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7.xml" ContentType="application/vnd.openxmlformats-officedocument.presentationml.notesSlide+xml"/>
  <Override PartName="/ppt/notesSlides/_rels/notesSlide7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9.png" ContentType="image/png"/>
  <Override PartName="/ppt/media/image7.jpeg" ContentType="image/jpeg"/>
  <Override PartName="/ppt/media/image8.jpeg" ContentType="image/jpe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2000" spc="-1" strike="noStrike">
                <a:latin typeface="Arial"/>
              </a:rPr>
              <a:t>Klikněte pro úpravu formátu komentářů</a:t>
            </a:r>
            <a:endParaRPr b="0" lang="cs-CZ" sz="20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cs-CZ" sz="1400" spc="-1" strike="noStrike">
                <a:latin typeface="Times New Roman"/>
              </a:rPr>
              <a:t>&lt;záhlaví&gt;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cs-CZ" sz="1400" spc="-1" strike="noStrike">
                <a:latin typeface="Times New Roman"/>
              </a:rPr>
              <a:t>&lt;datum/čas&gt;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cs-CZ" sz="1400" spc="-1" strike="noStrike">
                <a:latin typeface="Times New Roman"/>
              </a:rPr>
              <a:t>&lt;zápatí&gt;</a:t>
            </a:r>
            <a:endParaRPr b="0" lang="cs-CZ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B4002913-3D55-431C-9951-EBA174801D4D}" type="slidenum">
              <a:rPr b="0" lang="cs-CZ" sz="1400" spc="-1" strike="noStrike">
                <a:latin typeface="Times New Roman"/>
              </a:rPr>
              <a:t>&lt;číslo&gt;</a:t>
            </a:fld>
            <a:endParaRPr b="0" lang="cs-CZ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rmAutofit/>
          </a:bodyPr>
          <a:p>
            <a:endParaRPr b="0" lang="cs-CZ" sz="2000" spc="-1" strike="noStrike">
              <a:latin typeface="Arial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AB23091-081D-43FC-84AA-F827C500EA81}" type="slidenum">
              <a:rPr b="0" lang="cs-CZ" sz="1200" spc="-1" strike="noStrike">
                <a:solidFill>
                  <a:srgbClr val="000000"/>
                </a:solidFill>
                <a:latin typeface="+mn-lt"/>
                <a:ea typeface="+mn-ea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Klepnutím lze upravit styl předlohy nadpisů.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2E56B77-20C4-4B45-A0C3-C8C6FFF41CE8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26. 3. 2020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46807A4-917F-410D-A3FD-BD1405F187BD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0C12579C-3185-4C41-91A1-0A7D71A3019D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26. 3. 2020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53E132E2-BE87-4CC7-97A1-799838B9C549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95640" y="2565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ff0000"/>
                </a:solidFill>
                <a:latin typeface="Calibri"/>
              </a:rPr>
              <a:t>Elektromagnetické vlny a záření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574080" y="3933000"/>
            <a:ext cx="1653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Učebnice str. 86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94280" y="908640"/>
            <a:ext cx="8519040" cy="131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Arial"/>
              </a:rPr>
              <a:t>Infračervené záření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– vydávají zahřátá i chladná tělesa ( infračervené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dalekohledy ho zviditelňují)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Používá se v dálkových ovladačích, k nočnímu vidění a k tepelným čidlům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09" name="Picture 2" descr=""/>
          <p:cNvPicPr/>
          <p:nvPr/>
        </p:nvPicPr>
        <p:blipFill>
          <a:blip r:embed="rId1"/>
          <a:stretch/>
        </p:blipFill>
        <p:spPr>
          <a:xfrm>
            <a:off x="539640" y="2205000"/>
            <a:ext cx="3770280" cy="2304000"/>
          </a:xfrm>
          <a:prstGeom prst="rect">
            <a:avLst/>
          </a:prstGeom>
          <a:ln>
            <a:noFill/>
          </a:ln>
        </p:spPr>
      </p:pic>
      <p:pic>
        <p:nvPicPr>
          <p:cNvPr id="110" name="Picture 3" descr=""/>
          <p:cNvPicPr/>
          <p:nvPr/>
        </p:nvPicPr>
        <p:blipFill>
          <a:blip r:embed="rId2"/>
          <a:stretch/>
        </p:blipFill>
        <p:spPr>
          <a:xfrm>
            <a:off x="4788000" y="3357000"/>
            <a:ext cx="3419280" cy="2580840"/>
          </a:xfrm>
          <a:prstGeom prst="rect">
            <a:avLst/>
          </a:prstGeom>
          <a:ln w="9360">
            <a:noFill/>
          </a:ln>
        </p:spPr>
      </p:pic>
    </p:spTree>
  </p:cSld>
  <p:transition>
    <p:split dir="out" orient="horz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713880" y="764640"/>
            <a:ext cx="7839000" cy="100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Světlo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– elektromagnetické vlnění, šíří se rychlostí 300 000km/s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- bílé světlo je složeno ze všech spektrálních barev (červené-750nm,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   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fialové-400nm)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12" name="Picture 2" descr=""/>
          <p:cNvPicPr/>
          <p:nvPr/>
        </p:nvPicPr>
        <p:blipFill>
          <a:blip r:embed="rId1"/>
          <a:stretch/>
        </p:blipFill>
        <p:spPr>
          <a:xfrm>
            <a:off x="4572000" y="1845000"/>
            <a:ext cx="2638080" cy="165708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767160" y="4005000"/>
            <a:ext cx="6642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UV záření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– kratší vlnové délky než viditelné světlo, způsobuje opálení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14" name="Picture 4" descr=""/>
          <p:cNvPicPr/>
          <p:nvPr/>
        </p:nvPicPr>
        <p:blipFill>
          <a:blip r:embed="rId2"/>
          <a:stretch/>
        </p:blipFill>
        <p:spPr>
          <a:xfrm>
            <a:off x="5220000" y="4437000"/>
            <a:ext cx="2857320" cy="2142720"/>
          </a:xfrm>
          <a:prstGeom prst="rect">
            <a:avLst/>
          </a:prstGeom>
          <a:ln>
            <a:noFill/>
          </a:ln>
        </p:spPr>
      </p:pic>
      <p:pic>
        <p:nvPicPr>
          <p:cNvPr id="115" name="Picture 6" descr=""/>
          <p:cNvPicPr/>
          <p:nvPr/>
        </p:nvPicPr>
        <p:blipFill>
          <a:blip r:embed="rId3"/>
          <a:stretch/>
        </p:blipFill>
        <p:spPr>
          <a:xfrm>
            <a:off x="2555640" y="4293000"/>
            <a:ext cx="952920" cy="2276640"/>
          </a:xfrm>
          <a:prstGeom prst="rect">
            <a:avLst/>
          </a:prstGeom>
          <a:ln>
            <a:noFill/>
          </a:ln>
        </p:spPr>
      </p:pic>
      <p:pic>
        <p:nvPicPr>
          <p:cNvPr id="116" name="Picture 10" descr=""/>
          <p:cNvPicPr/>
          <p:nvPr/>
        </p:nvPicPr>
        <p:blipFill>
          <a:blip r:embed="rId4"/>
          <a:stretch/>
        </p:blipFill>
        <p:spPr>
          <a:xfrm>
            <a:off x="1763640" y="1772640"/>
            <a:ext cx="2448000" cy="1836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083600" y="908640"/>
            <a:ext cx="7156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RTG záření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– 1895 Rőntgen pozoroval při pokusech s průchodem el. proudu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Ve skleněných trubicích s vyčerpaným vzduchem nové záření- ,,paprsky X´´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tretch/>
        </p:blipFill>
        <p:spPr>
          <a:xfrm>
            <a:off x="6695640" y="4077000"/>
            <a:ext cx="2448000" cy="2539800"/>
          </a:xfrm>
          <a:prstGeom prst="rect">
            <a:avLst/>
          </a:prstGeom>
          <a:ln>
            <a:noFill/>
          </a:ln>
        </p:spPr>
      </p:pic>
      <p:pic>
        <p:nvPicPr>
          <p:cNvPr id="119" name="Picture 6" descr=""/>
          <p:cNvPicPr/>
          <p:nvPr/>
        </p:nvPicPr>
        <p:blipFill>
          <a:blip r:embed="rId2"/>
          <a:stretch/>
        </p:blipFill>
        <p:spPr>
          <a:xfrm>
            <a:off x="2339640" y="3717000"/>
            <a:ext cx="1666440" cy="2504880"/>
          </a:xfrm>
          <a:prstGeom prst="rect">
            <a:avLst/>
          </a:prstGeom>
          <a:ln>
            <a:noFill/>
          </a:ln>
        </p:spPr>
      </p:pic>
      <p:pic>
        <p:nvPicPr>
          <p:cNvPr id="120" name="Picture 8" descr=""/>
          <p:cNvPicPr/>
          <p:nvPr/>
        </p:nvPicPr>
        <p:blipFill>
          <a:blip r:embed="rId3"/>
          <a:stretch/>
        </p:blipFill>
        <p:spPr>
          <a:xfrm>
            <a:off x="539640" y="1628640"/>
            <a:ext cx="1763280" cy="2736720"/>
          </a:xfrm>
          <a:prstGeom prst="rect">
            <a:avLst/>
          </a:prstGeom>
          <a:ln>
            <a:noFill/>
          </a:ln>
        </p:spPr>
      </p:pic>
      <p:pic>
        <p:nvPicPr>
          <p:cNvPr id="121" name="Picture 10" descr=""/>
          <p:cNvPicPr/>
          <p:nvPr/>
        </p:nvPicPr>
        <p:blipFill>
          <a:blip r:embed="rId4"/>
          <a:stretch/>
        </p:blipFill>
        <p:spPr>
          <a:xfrm>
            <a:off x="4212000" y="1628640"/>
            <a:ext cx="2520000" cy="274428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09760" y="692640"/>
            <a:ext cx="765612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Záření gama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vzniká při radioaktivní přeměně atomových jader, přichází z kosmu,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dá se vyrobit v urychlovačích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je nejpronikavější ( olověné stínění)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                     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- ozařování nádorů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5076000" y="3933000"/>
            <a:ext cx="3705840" cy="2520000"/>
          </a:xfrm>
          <a:prstGeom prst="rect">
            <a:avLst/>
          </a:prstGeom>
          <a:ln>
            <a:noFill/>
          </a:ln>
        </p:spPr>
      </p:pic>
      <p:pic>
        <p:nvPicPr>
          <p:cNvPr id="124" name="Picture 4" descr=""/>
          <p:cNvPicPr/>
          <p:nvPr/>
        </p:nvPicPr>
        <p:blipFill>
          <a:blip r:embed="rId2"/>
          <a:stretch/>
        </p:blipFill>
        <p:spPr>
          <a:xfrm>
            <a:off x="179640" y="2205000"/>
            <a:ext cx="4824000" cy="314172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86480" y="836640"/>
            <a:ext cx="8957160" cy="9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James Clerk Maxwell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– vysvětlil fyzikální podstatu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světla a vytvořil matematickou teorii elektromagnetismu.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Světlo je elektromagnetické vlnění.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90" name="Picture 7" descr=""/>
          <p:cNvPicPr/>
          <p:nvPr/>
        </p:nvPicPr>
        <p:blipFill>
          <a:blip r:embed="rId1"/>
          <a:stretch/>
        </p:blipFill>
        <p:spPr>
          <a:xfrm>
            <a:off x="467640" y="1772640"/>
            <a:ext cx="3744000" cy="479232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2"/>
          <a:stretch/>
        </p:blipFill>
        <p:spPr>
          <a:xfrm>
            <a:off x="4716000" y="3429000"/>
            <a:ext cx="3782520" cy="309600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5018400" y="2637000"/>
            <a:ext cx="2701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Autor 1. barevné fotografie</a:t>
            </a:r>
            <a:endParaRPr b="0" lang="cs-CZ" sz="1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419840" y="1124640"/>
            <a:ext cx="5050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1800" spc="-1" strike="noStrike">
                <a:solidFill>
                  <a:srgbClr val="000000"/>
                </a:solidFill>
                <a:latin typeface="Calibri"/>
              </a:rPr>
              <a:t>Heinrich Hertz 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– objevil další elektromagnetické vlny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2627640" y="1700640"/>
            <a:ext cx="3672000" cy="475092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 1"/>
          <p:cNvGraphicFramePr/>
          <p:nvPr/>
        </p:nvGraphicFramePr>
        <p:xfrm>
          <a:off x="539640" y="1772640"/>
          <a:ext cx="8229240" cy="489564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9200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Vlnová délka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Vlny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Použití, výskyt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0440">
                <a:tc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RÁDIOVÉ VLNY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044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2000 m – 1000 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Dlouhé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Rozhlas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044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600 m – 150 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Střední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82044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50 m – 15 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Krátké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Televize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82188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15 m – 1 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Velmi krátké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96" name="CustomShape 2"/>
          <p:cNvSpPr/>
          <p:nvPr/>
        </p:nvSpPr>
        <p:spPr>
          <a:xfrm>
            <a:off x="1043640" y="548640"/>
            <a:ext cx="72003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Přehled elektromagnetických vln a jejich využití </a:t>
            </a:r>
            <a:endParaRPr b="0" lang="cs-CZ" sz="2800" spc="-1" strike="noStrike">
              <a:latin typeface="Arial"/>
            </a:endParaRPr>
          </a:p>
        </p:txBody>
      </p:sp>
    </p:spTree>
  </p:cSld>
  <p:transition>
    <p:split dir="out" orient="horz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Table 1"/>
          <p:cNvGraphicFramePr/>
          <p:nvPr/>
        </p:nvGraphicFramePr>
        <p:xfrm>
          <a:off x="539640" y="764640"/>
          <a:ext cx="8229240" cy="22633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032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Vlnová délka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Vlny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Použití, výskyt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894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 m – 0,3 mm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MIKROVLNY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Mobilní telefony, GPS, mikrovlnné trouby…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58580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0,3 mm – 750 nm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i="1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INFRAČERVENÉ ZÁŘENÍ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Dálkové ovladače, noční vidění, tepelné záření…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transition>
    <p:split dir="out" orient="horz"/>
  </p:transition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1"/>
          <p:cNvGraphicFramePr/>
          <p:nvPr/>
        </p:nvGraphicFramePr>
        <p:xfrm>
          <a:off x="323640" y="1196640"/>
          <a:ext cx="8146800" cy="4636800"/>
        </p:xfrm>
        <a:graphic>
          <a:graphicData uri="http://schemas.openxmlformats.org/drawingml/2006/table">
            <a:tbl>
              <a:tblPr/>
              <a:tblGrid>
                <a:gridCol w="2660760"/>
                <a:gridCol w="2743200"/>
                <a:gridCol w="2743200"/>
              </a:tblGrid>
              <a:tr h="58068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Vlnová délka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Vlny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Použití, výskyt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77800">
                <a:tc rowSpan="7"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99"/>
                        </a:spcBef>
                      </a:pPr>
                      <a:r>
                        <a:rPr b="0" lang="cs-CZ" sz="25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750 nm – 400 nm</a:t>
                      </a:r>
                      <a:endParaRPr b="0" lang="cs-CZ" sz="25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 algn="ctr"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6600"/>
                          </a:solidFill>
                          <a:latin typeface="Arial"/>
                        </a:rPr>
                        <a:t>SVĚTLO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 rowSpan="7"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Vidění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8068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ČERVENÉ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57780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ff6600"/>
                          </a:solidFill>
                          <a:latin typeface="Arial"/>
                        </a:rPr>
                        <a:t>ORANŽOVÉ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57924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ffff00"/>
                          </a:solidFill>
                          <a:latin typeface="Arial"/>
                        </a:rPr>
                        <a:t>ŽLUTÉ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58068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33cc33"/>
                          </a:solidFill>
                          <a:latin typeface="Arial"/>
                        </a:rPr>
                        <a:t>ZELENÉ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58068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c0504d"/>
                          </a:solidFill>
                          <a:latin typeface="Arial"/>
                        </a:rPr>
                        <a:t>MODRÉ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  <a:tr h="579240">
                <a:tc vMerge="1">
                  <a:tcPr>
                    <a:solidFill>
                      <a:srgbClr val="729fcf"/>
                    </a:solidFill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i="1" lang="cs-CZ" sz="2800" spc="-1" strike="noStrike">
                          <a:solidFill>
                            <a:srgbClr val="800080"/>
                          </a:solidFill>
                          <a:latin typeface="Arial"/>
                        </a:rPr>
                        <a:t>FIALOVÉ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p:transition>
    <p:split dir="out" orient="horz"/>
  </p:transition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1"/>
          <p:cNvGraphicFramePr/>
          <p:nvPr/>
        </p:nvGraphicFramePr>
        <p:xfrm>
          <a:off x="467640" y="1124640"/>
          <a:ext cx="8229240" cy="30175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490320"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Vlnová délka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tIns="46800" bIns="4680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Vlny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 marL="90000" marR="900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Použití, výskyt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894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400 nm – 10 nm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ULTRAFIALOVÉ ZÁŘENÍ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Opalování, solária, UV-lampy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800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10 nm – 1 pm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i="1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RENTGENOVÉ ZÁŘENÍ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Diagnostika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3816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89440"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lang="cs-CZ" sz="2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&lt; 300 pm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479"/>
                        </a:spcBef>
                      </a:pPr>
                      <a:r>
                        <a:rPr b="0" i="1" lang="cs-CZ" sz="2400" spc="-1" strike="noStrike">
                          <a:solidFill>
                            <a:srgbClr val="ff3300"/>
                          </a:solidFill>
                          <a:latin typeface="Arial"/>
                        </a:rPr>
                        <a:t>ZÁŘENÍ GAMA</a:t>
                      </a:r>
                      <a:endParaRPr b="0" lang="cs-CZ" sz="24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0" rIns="0" tIns="0" bIns="0" anchor="ctr"/>
                    <a:p>
                      <a:pPr>
                        <a:lnSpc>
                          <a:spcPct val="100000"/>
                        </a:lnSpc>
                        <a:spcBef>
                          <a:spcPts val="561"/>
                        </a:spcBef>
                      </a:pPr>
                      <a:r>
                        <a:rPr b="0" lang="cs-CZ" sz="28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Ozařování nádorů, kosmické záření</a:t>
                      </a:r>
                      <a:endParaRPr b="0" lang="cs-CZ" sz="2800" spc="-1" strike="noStrike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3816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0" name="CustomShape 2"/>
          <p:cNvSpPr/>
          <p:nvPr/>
        </p:nvSpPr>
        <p:spPr>
          <a:xfrm>
            <a:off x="1281600" y="5877360"/>
            <a:ext cx="1832760" cy="78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1 nm = 10</a:t>
            </a:r>
            <a:r>
              <a:rPr b="0" lang="cs-CZ" sz="2400" spc="-1" strike="noStrike" baseline="30000">
                <a:solidFill>
                  <a:srgbClr val="000000"/>
                </a:solidFill>
                <a:latin typeface="Calibri"/>
              </a:rPr>
              <a:t>-9</a:t>
            </a:r>
            <a:r>
              <a:rPr b="0" lang="cs-CZ" sz="2400" spc="-1" strike="noStrike" baseline="-25000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m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880880" y="5877360"/>
            <a:ext cx="1604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1 pm = 10</a:t>
            </a:r>
            <a:r>
              <a:rPr b="0" lang="cs-CZ" sz="2000" spc="-1" strike="noStrike" baseline="30000">
                <a:solidFill>
                  <a:srgbClr val="000000"/>
                </a:solidFill>
                <a:latin typeface="Calibri"/>
              </a:rPr>
              <a:t>-12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m</a:t>
            </a:r>
            <a:endParaRPr b="0" lang="cs-CZ" sz="2000" spc="-1" strike="noStrike">
              <a:latin typeface="Arial"/>
            </a:endParaRPr>
          </a:p>
        </p:txBody>
      </p:sp>
    </p:spTree>
  </p:cSld>
  <p:transition>
    <p:split dir="out" orient="horz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39840" y="980640"/>
            <a:ext cx="846252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Elmag. vlny se šíří i ve vakuu.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Rádiové vlny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mají velkou vlnovou délku – šíří se i za překážku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Televizní  vlny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 šíří za překážkou špatně, ale nesou více informací (obraz i zvuk)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                                      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zlepšení – pomocí satelitů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539640" y="3141000"/>
            <a:ext cx="2952000" cy="2922840"/>
          </a:xfrm>
          <a:prstGeom prst="rect">
            <a:avLst/>
          </a:prstGeom>
          <a:ln>
            <a:noFill/>
          </a:ln>
        </p:spPr>
      </p:pic>
      <p:pic>
        <p:nvPicPr>
          <p:cNvPr id="104" name="Picture 4" descr=""/>
          <p:cNvPicPr/>
          <p:nvPr/>
        </p:nvPicPr>
        <p:blipFill>
          <a:blip r:embed="rId2"/>
          <a:stretch/>
        </p:blipFill>
        <p:spPr>
          <a:xfrm>
            <a:off x="4860000" y="3141000"/>
            <a:ext cx="3524040" cy="2781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36280" y="908640"/>
            <a:ext cx="7449120" cy="161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cs-CZ" sz="2000" spc="-1" strike="noStrike">
                <a:solidFill>
                  <a:srgbClr val="000000"/>
                </a:solidFill>
                <a:latin typeface="Calibri"/>
              </a:rPr>
              <a:t>Mikrovlny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– odrážejí se od kovových předmětů a toho využívají radary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ke sledování pohybu letadel a lodí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Mobilní telefon- </a:t>
            </a: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 </a:t>
            </a:r>
            <a:r>
              <a:rPr b="0" lang="cs-CZ" sz="2000" spc="-1" strike="noStrike">
                <a:solidFill>
                  <a:srgbClr val="ff3300"/>
                </a:solidFill>
                <a:latin typeface="Tahoma"/>
              </a:rPr>
              <a:t>λ = 30 cm</a:t>
            </a: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 – rozsáhlá síť malých antén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Síť satelitních družic – systém GPS (určování polohy)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Mikrovlnné trouby -  </a:t>
            </a:r>
            <a:r>
              <a:rPr b="0" lang="cs-CZ" sz="2000" spc="-1" strike="noStrike">
                <a:solidFill>
                  <a:srgbClr val="ff3300"/>
                </a:solidFill>
                <a:latin typeface="Tahoma"/>
              </a:rPr>
              <a:t>λ = 12 cm</a:t>
            </a:r>
            <a:r>
              <a:rPr b="0" lang="cs-CZ" sz="2000" spc="-1" strike="noStrike">
                <a:solidFill>
                  <a:srgbClr val="000000"/>
                </a:solidFill>
                <a:latin typeface="Tahoma"/>
              </a:rPr>
              <a:t> – ohřívání pokrmů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323640" y="3141000"/>
            <a:ext cx="3888000" cy="2183760"/>
          </a:xfrm>
          <a:prstGeom prst="rect">
            <a:avLst/>
          </a:prstGeom>
          <a:ln>
            <a:noFill/>
          </a:ln>
        </p:spPr>
      </p:pic>
      <p:pic>
        <p:nvPicPr>
          <p:cNvPr id="107" name="Picture 4" descr=""/>
          <p:cNvPicPr/>
          <p:nvPr/>
        </p:nvPicPr>
        <p:blipFill>
          <a:blip r:embed="rId2"/>
          <a:stretch/>
        </p:blipFill>
        <p:spPr>
          <a:xfrm>
            <a:off x="5148000" y="3285000"/>
            <a:ext cx="3434400" cy="2304000"/>
          </a:xfrm>
          <a:prstGeom prst="rect">
            <a:avLst/>
          </a:prstGeom>
          <a:ln>
            <a:noFill/>
          </a:ln>
        </p:spPr>
      </p:pic>
    </p:spTree>
  </p:cSld>
  <p:transition>
    <p:split dir="out" orient="horz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Application>LibreOffice/5.4.4.2$Windows_X86_64 LibreOffice_project/2524958677847fb3bb44820e40380acbe820f960</Application>
  <Words>395</Words>
  <Paragraphs>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2010-12-30T12:53:21Z</dcterms:created>
  <dc:creator>Jana</dc:creator>
  <dc:description/>
  <dc:language>cs-CZ</dc:language>
  <cp:lastModifiedBy>Jana Laštovičková</cp:lastModifiedBy>
  <dcterms:modified xsi:type="dcterms:W3CDTF">2020-03-26T10:50:57Z</dcterms:modified>
  <cp:revision>54</cp:revision>
  <dc:subject/>
  <dc:title>Sedm nových divů světa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Předvádění na obrazovce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