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1" r:id="rId2"/>
    <p:sldId id="264" r:id="rId3"/>
    <p:sldId id="267" r:id="rId4"/>
    <p:sldId id="257" r:id="rId5"/>
    <p:sldId id="265" r:id="rId6"/>
    <p:sldId id="258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162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FC570-F1E0-430E-B537-06FF633B7ED9}" type="datetimeFigureOut">
              <a:rPr lang="cs-CZ" smtClean="0"/>
              <a:t>25.05.2020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145C8-477B-45C2-9850-647549300C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0786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FC570-F1E0-430E-B537-06FF633B7ED9}" type="datetimeFigureOut">
              <a:rPr lang="cs-CZ" smtClean="0"/>
              <a:t>25.05.2020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145C8-477B-45C2-9850-647549300C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1252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FC570-F1E0-430E-B537-06FF633B7ED9}" type="datetimeFigureOut">
              <a:rPr lang="cs-CZ" smtClean="0"/>
              <a:t>25.05.2020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145C8-477B-45C2-9850-647549300CBB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092014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FC570-F1E0-430E-B537-06FF633B7ED9}" type="datetimeFigureOut">
              <a:rPr lang="cs-CZ" smtClean="0"/>
              <a:t>25.05.2020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145C8-477B-45C2-9850-647549300C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61953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FC570-F1E0-430E-B537-06FF633B7ED9}" type="datetimeFigureOut">
              <a:rPr lang="cs-CZ" smtClean="0"/>
              <a:t>25.05.2020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145C8-477B-45C2-9850-647549300CBB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825618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FC570-F1E0-430E-B537-06FF633B7ED9}" type="datetimeFigureOut">
              <a:rPr lang="cs-CZ" smtClean="0"/>
              <a:t>25.05.2020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145C8-477B-45C2-9850-647549300C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81700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FC570-F1E0-430E-B537-06FF633B7ED9}" type="datetimeFigureOut">
              <a:rPr lang="cs-CZ" smtClean="0"/>
              <a:t>25.05.2020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145C8-477B-45C2-9850-647549300C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6477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FC570-F1E0-430E-B537-06FF633B7ED9}" type="datetimeFigureOut">
              <a:rPr lang="cs-CZ" smtClean="0"/>
              <a:t>25.05.2020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145C8-477B-45C2-9850-647549300C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1107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FC570-F1E0-430E-B537-06FF633B7ED9}" type="datetimeFigureOut">
              <a:rPr lang="cs-CZ" smtClean="0"/>
              <a:t>25.05.2020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145C8-477B-45C2-9850-647549300C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3535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FC570-F1E0-430E-B537-06FF633B7ED9}" type="datetimeFigureOut">
              <a:rPr lang="cs-CZ" smtClean="0"/>
              <a:t>25.05.2020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145C8-477B-45C2-9850-647549300C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2988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FC570-F1E0-430E-B537-06FF633B7ED9}" type="datetimeFigureOut">
              <a:rPr lang="cs-CZ" smtClean="0"/>
              <a:t>25.05.2020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145C8-477B-45C2-9850-647549300C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1977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FC570-F1E0-430E-B537-06FF633B7ED9}" type="datetimeFigureOut">
              <a:rPr lang="cs-CZ" smtClean="0"/>
              <a:t>25.05.2020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145C8-477B-45C2-9850-647549300C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3196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FC570-F1E0-430E-B537-06FF633B7ED9}" type="datetimeFigureOut">
              <a:rPr lang="cs-CZ" smtClean="0"/>
              <a:t>25.05.2020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145C8-477B-45C2-9850-647549300C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385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FC570-F1E0-430E-B537-06FF633B7ED9}" type="datetimeFigureOut">
              <a:rPr lang="cs-CZ" smtClean="0"/>
              <a:t>25.05.2020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145C8-477B-45C2-9850-647549300C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5553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FC570-F1E0-430E-B537-06FF633B7ED9}" type="datetimeFigureOut">
              <a:rPr lang="cs-CZ" smtClean="0"/>
              <a:t>25.05.2020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145C8-477B-45C2-9850-647549300C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6469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FC570-F1E0-430E-B537-06FF633B7ED9}" type="datetimeFigureOut">
              <a:rPr lang="cs-CZ" smtClean="0"/>
              <a:t>25.05.2020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145C8-477B-45C2-9850-647549300C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690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FC570-F1E0-430E-B537-06FF633B7ED9}" type="datetimeFigureOut">
              <a:rPr lang="cs-CZ" smtClean="0"/>
              <a:t>25.05.2020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B8145C8-477B-45C2-9850-647549300C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8379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troapriroda.websnadno.cz/Zajimavosti-z-astronomie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re-visionen.net/wp-content/uploads/2016/06/iStock-153825945.jpg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www.obrazky.cz/?q=velk%C3%BD+t%C5%99esk+ve+vesm%C3%ADru&amp;url=https%3A%2F%2Fwww.timixi.com%2Fimages%2Ftimelines%2F295%2Fvznik-vesmiru-wmap.jpg&amp;imageId=9bdc202e7680ac0f&amp;data=lgLEEBcDRIUKwltufwhdLzMKUGvEMFVg_yHPgypxi1QEnRgvQfgiaQI0Ck3HJAXxuNxLiNLM7wJFxLor-E3L8uq23-409s5exTsAxAL-BpPEAuHtxALfYcQCgAA%3D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51668FE1-4B44-439D-9224-4FAEA4867E40}"/>
              </a:ext>
            </a:extLst>
          </p:cNvPr>
          <p:cNvSpPr txBox="1"/>
          <p:nvPr/>
        </p:nvSpPr>
        <p:spPr>
          <a:xfrm>
            <a:off x="1028009" y="692696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F / 9. A, C						Týden:	8. – 12. 6.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58156B20-E467-413D-A5D7-C5CC72B903BB}"/>
              </a:ext>
            </a:extLst>
          </p:cNvPr>
          <p:cNvSpPr txBox="1"/>
          <p:nvPr/>
        </p:nvSpPr>
        <p:spPr>
          <a:xfrm>
            <a:off x="611560" y="1700808"/>
            <a:ext cx="7288407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Téma: 	„Vznik a vývoj vesmíru, lety do vesmíru“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Vypracuj výpisky z prezentace</a:t>
            </a:r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Prohlédni prezentaci „Lety do vesmíru“</a:t>
            </a:r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Vypracuj prezentaci na téma: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r>
              <a:rPr lang="cs-CZ" sz="1400" dirty="0"/>
              <a:t>	/</a:t>
            </a:r>
            <a:r>
              <a:rPr lang="cs-CZ" sz="1400" b="1" u="sng" dirty="0">
                <a:highlight>
                  <a:srgbClr val="FFFF00"/>
                </a:highlight>
              </a:rPr>
              <a:t>vyber jedno </a:t>
            </a:r>
            <a:r>
              <a:rPr lang="cs-CZ" sz="1400" dirty="0"/>
              <a:t>téma, max 6 snímků, obrázky!!!!/</a:t>
            </a:r>
          </a:p>
          <a:p>
            <a:endParaRPr lang="cs-CZ" sz="1400" dirty="0"/>
          </a:p>
          <a:p>
            <a:r>
              <a:rPr lang="cs-CZ" dirty="0"/>
              <a:t>	a)	Život v kosmické lodi</a:t>
            </a:r>
          </a:p>
          <a:p>
            <a:r>
              <a:rPr lang="cs-CZ" dirty="0"/>
              <a:t>	b) 	Meteory a meteorické roje</a:t>
            </a:r>
          </a:p>
          <a:p>
            <a:r>
              <a:rPr lang="cs-CZ" dirty="0"/>
              <a:t>	c) 	Slunce</a:t>
            </a:r>
          </a:p>
          <a:p>
            <a:r>
              <a:rPr lang="cs-CZ" dirty="0"/>
              <a:t>	d) 	Zatmění Měsíce a Slunce – princip, kdy budou</a:t>
            </a:r>
          </a:p>
          <a:p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7511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627784" y="404664"/>
            <a:ext cx="371447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Co je vesmír?</a:t>
            </a:r>
            <a:endParaRPr lang="cs-CZ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67544" y="1174105"/>
            <a:ext cx="74168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označení pro veškerý prostor a hmotu a energii v něm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někdy také jako kosmický prostor, nebo část vesmíru mimo Zemi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zkoumáním vesmíru se zabývá hlavně kosmologie a astrofyzika</a:t>
            </a:r>
          </a:p>
        </p:txBody>
      </p:sp>
      <p:pic>
        <p:nvPicPr>
          <p:cNvPr id="4" name="Picture 2" descr="http://www.toyplanet.cz/uploads/image/Jak%20funguje%20vesmir__2.jpg">
            <a:extLst>
              <a:ext uri="{FF2B5EF4-FFF2-40B4-BE49-F238E27FC236}">
                <a16:creationId xmlns:a16="http://schemas.microsoft.com/office/drawing/2014/main" id="{8EFE3EDD-BD06-4A77-8F04-E5297DD1E4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9899" y="3573016"/>
            <a:ext cx="4104456" cy="3078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Vesmír a Příroda | Zajímavosti z astronomie">
            <a:hlinkClick r:id="rId3"/>
            <a:extLst>
              <a:ext uri="{FF2B5EF4-FFF2-40B4-BE49-F238E27FC236}">
                <a16:creationId xmlns:a16="http://schemas.microsoft.com/office/drawing/2014/main" id="{026A97DB-C250-4236-B172-C59A935004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573016"/>
            <a:ext cx="3745967" cy="3049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062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7" y="548679"/>
            <a:ext cx="61206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Teorie o vzniku vesmíru podle náboženství :</a:t>
            </a:r>
          </a:p>
        </p:txBody>
      </p:sp>
      <p:sp>
        <p:nvSpPr>
          <p:cNvPr id="3" name="Obdélník 2"/>
          <p:cNvSpPr/>
          <p:nvPr/>
        </p:nvSpPr>
        <p:spPr>
          <a:xfrm>
            <a:off x="402812" y="2420888"/>
            <a:ext cx="691276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b="1" dirty="0"/>
              <a:t>Vznik světa podle starých Egypťanů:</a:t>
            </a:r>
            <a:r>
              <a:rPr lang="cs-CZ" dirty="0"/>
              <a:t> Od věčnosti existuje pouze nekonečný a temný oceán – chaos – postupný vznik bohů</a:t>
            </a:r>
          </a:p>
          <a:p>
            <a:pPr marL="285750" indent="-285750">
              <a:buFont typeface="Arial" pitchFamily="34" charset="0"/>
              <a:buChar char="•"/>
            </a:pP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b="1" dirty="0"/>
              <a:t>Vznik světa podle Vikingů: </a:t>
            </a:r>
            <a:r>
              <a:rPr lang="cs-CZ" dirty="0"/>
              <a:t>Podle nich existuje devět různých světů, které jsou ale navzájem spojené "stromem světa„</a:t>
            </a:r>
          </a:p>
          <a:p>
            <a:pPr marL="285750" indent="-285750">
              <a:buFont typeface="Arial" pitchFamily="34" charset="0"/>
              <a:buChar char="•"/>
            </a:pP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b="1" dirty="0"/>
              <a:t>Vznik světa podle Řeků: </a:t>
            </a:r>
            <a:r>
              <a:rPr lang="cs-CZ" dirty="0"/>
              <a:t>měli jako původce všeho – chaos – postupný vznik bohů</a:t>
            </a:r>
          </a:p>
          <a:p>
            <a:pPr marL="285750" indent="-285750">
              <a:buFont typeface="Arial" pitchFamily="34" charset="0"/>
              <a:buChar char="•"/>
            </a:pP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b="1" dirty="0"/>
              <a:t>Křesťané a Hebrejci</a:t>
            </a:r>
            <a:r>
              <a:rPr lang="cs-CZ" dirty="0"/>
              <a:t> věří, že svět stvořil bůh během šesti dnů, sedmého pak odpočíval</a:t>
            </a:r>
          </a:p>
          <a:p>
            <a:pPr marL="285750" indent="-285750">
              <a:buFont typeface="Arial" pitchFamily="34" charset="0"/>
              <a:buChar char="•"/>
            </a:pP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8589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1124744"/>
            <a:ext cx="6984776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2400" dirty="0"/>
              <a:t>Během staletí lidského poznání se pohled na vesmír a jeho vývoj neustále měnil a je tomu tak stále.</a:t>
            </a:r>
          </a:p>
          <a:p>
            <a:pPr marL="285750" indent="-285750">
              <a:buFont typeface="Arial" pitchFamily="34" charset="0"/>
              <a:buChar char="•"/>
            </a:pPr>
            <a:endParaRPr lang="cs-CZ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sz="2400" dirty="0"/>
              <a:t>Dnes nejuznávanější teorie, která je pozorováním nejpodloženější je takzvaný standardní model = velký třesk.</a:t>
            </a:r>
          </a:p>
          <a:p>
            <a:pPr marL="285750" indent="-285750">
              <a:buFont typeface="Arial" pitchFamily="34" charset="0"/>
              <a:buChar char="•"/>
            </a:pPr>
            <a:endParaRPr lang="cs-CZ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sz="2400" dirty="0"/>
              <a:t>Vesmír vznikl před 13,7 mld. let</a:t>
            </a:r>
          </a:p>
          <a:p>
            <a:pPr marL="285750" indent="-285750">
              <a:buFont typeface="Arial" pitchFamily="34" charset="0"/>
              <a:buChar char="•"/>
            </a:pPr>
            <a:endParaRPr lang="cs-CZ" sz="2400" dirty="0"/>
          </a:p>
          <a:p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467544" y="404664"/>
            <a:ext cx="23898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/>
              <a:t>Vznik a vývoj</a:t>
            </a:r>
          </a:p>
        </p:txBody>
      </p:sp>
      <p:pic>
        <p:nvPicPr>
          <p:cNvPr id="4" name="Picture 2" descr="http://fyzmatik.pise.cz/img/145308.jpg">
            <a:extLst>
              <a:ext uri="{FF2B5EF4-FFF2-40B4-BE49-F238E27FC236}">
                <a16:creationId xmlns:a16="http://schemas.microsoft.com/office/drawing/2014/main" id="{FEABD9BF-E570-4867-84C9-7BF8C65B3C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3861048"/>
            <a:ext cx="3009910" cy="270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0468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79512" y="332656"/>
            <a:ext cx="846043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dirty="0"/>
              <a:t> Velký třesk </a:t>
            </a:r>
          </a:p>
          <a:p>
            <a:endParaRPr lang="cs-CZ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sz="2400" dirty="0"/>
              <a:t>Podle teorie velkého třesku vznikl vesmír z nekonečně malého bodu o velké hustotě. Vznikl první okamžik a od něho se začal odvíjet vývoj vesmíru.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2400" dirty="0"/>
              <a:t>Ten probíhal zpočátku velmi rychle a měl (nebo mohl mít) podobu nesmírné </a:t>
            </a:r>
            <a:r>
              <a:rPr lang="cs-CZ" sz="2400" i="1" dirty="0"/>
              <a:t>exploze</a:t>
            </a:r>
            <a:r>
              <a:rPr lang="cs-CZ" sz="2400" dirty="0"/>
              <a:t> (v podstatě se rozepnul ve velmi malém čase na ohromný objem)</a:t>
            </a:r>
          </a:p>
        </p:txBody>
      </p:sp>
      <p:pic>
        <p:nvPicPr>
          <p:cNvPr id="1026" name="Picture 2" descr="Nový vědecký projekt startuje: Odhalí tajemství vzniku vesmíru? – Epochaplus.cz">
            <a:hlinkClick r:id="rId2"/>
            <a:extLst>
              <a:ext uri="{FF2B5EF4-FFF2-40B4-BE49-F238E27FC236}">
                <a16:creationId xmlns:a16="http://schemas.microsoft.com/office/drawing/2014/main" id="{979DA8A1-AFDE-45DF-B7AF-20EE657C43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651448"/>
            <a:ext cx="4310844" cy="2873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1693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79512" y="260648"/>
            <a:ext cx="8784976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dirty="0"/>
              <a:t>   Vznik hmoty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2400" dirty="0"/>
              <a:t>Původně malý vesmír se společně s prostorem rychle rozpínal. Uvnitř se nacházela velmi hustá a žhavá látka</a:t>
            </a:r>
          </a:p>
          <a:p>
            <a:endParaRPr lang="cs-CZ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sz="2400" dirty="0"/>
              <a:t>Standardní model popisuje dost přesně, co se dělo v prvních třech minutách po vzniku vesmíru (vzhledem k tomu, že vesmír je starý asi 13,7 miliard let, je to doba skutečně nepatrná).</a:t>
            </a:r>
          </a:p>
          <a:p>
            <a:pPr marL="285750" indent="-285750">
              <a:buFont typeface="Arial" pitchFamily="34" charset="0"/>
              <a:buChar char="•"/>
            </a:pPr>
            <a:endParaRPr lang="cs-CZ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sz="2400" dirty="0"/>
              <a:t>Vystřídalo se několik fází. V těch prvních převládalo především světlo .</a:t>
            </a:r>
          </a:p>
          <a:p>
            <a:pPr marL="285750" indent="-285750">
              <a:buFont typeface="Arial" pitchFamily="34" charset="0"/>
              <a:buChar char="•"/>
            </a:pPr>
            <a:endParaRPr lang="cs-CZ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sz="2400" dirty="0"/>
              <a:t>V posledních fázích už byl vesmír dost chladný (jen několik miliard stupňů Celsia) na to, aby se mohla tvořit stabilní jádra atomů.</a:t>
            </a:r>
          </a:p>
        </p:txBody>
      </p:sp>
    </p:spTree>
    <p:extLst>
      <p:ext uri="{BB962C8B-B14F-4D97-AF65-F5344CB8AC3E}">
        <p14:creationId xmlns:p14="http://schemas.microsoft.com/office/powerpoint/2010/main" val="2274500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zipd.eu/vimg/01/_MiN6XnqLW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66" y="344262"/>
            <a:ext cx="4545034" cy="3408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rozpínavost">
            <a:extLst>
              <a:ext uri="{FF2B5EF4-FFF2-40B4-BE49-F238E27FC236}">
                <a16:creationId xmlns:a16="http://schemas.microsoft.com/office/drawing/2014/main" id="{CC529069-0751-4A7E-A91D-0F925162C5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760" y="1248907"/>
            <a:ext cx="3529647" cy="5206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223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066412"/>
              </p:ext>
            </p:extLst>
          </p:nvPr>
        </p:nvGraphicFramePr>
        <p:xfrm>
          <a:off x="0" y="188640"/>
          <a:ext cx="9144000" cy="6233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87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9128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ČAS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UDÁLOST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čas 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singularita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10-43 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tzv. Planckův čas</a:t>
                      </a:r>
                      <a:br>
                        <a:rPr lang="cs-CZ" dirty="0"/>
                      </a:b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teplota klesla pod určitou kritickou mez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10-35 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fázový přechod falešného vakua</a:t>
                      </a: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díky kterému se uvolnilo obrovské množství energie a v důsledku toho se urychlilo rozpínání vesmíru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10-33 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zpomalení rozpínání vesmíru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 10 s do 300 tisíc let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tzv. "éra záření"</a:t>
                      </a:r>
                      <a:br>
                        <a:rPr lang="cs-CZ" dirty="0"/>
                      </a:br>
                      <a:r>
                        <a:rPr lang="cs-CZ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vesmír byl neprůhledný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 300 tisíc let po současnost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tzv. "éra látky„ - </a:t>
                      </a: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vznikají první neutrální atomy, vesmír se stává průhledným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miliarda let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průměrná teplota vesmírné hmoty poklesla na 100 K; v tomto období se začínají vytvářet první galaxie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miliardy let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vzniká naše </a:t>
                      </a:r>
                      <a:r>
                        <a:rPr lang="cs-CZ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Galaxie - Mléčná dráha</a:t>
                      </a: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hustota poklesla na současnou hodnotu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 miliard let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vzniká </a:t>
                      </a:r>
                      <a:r>
                        <a:rPr lang="cs-CZ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Sluneční soustava</a:t>
                      </a: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tzn. že cca před pěti miliardami let vznikla také naše planeta Země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13,7 miliard let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současnost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371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79512" y="260648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cs-CZ" sz="3200" b="1" dirty="0"/>
              <a:t>Rozpínání vesmíru</a:t>
            </a:r>
          </a:p>
          <a:p>
            <a:pPr marL="342900" indent="-342900">
              <a:lnSpc>
                <a:spcPct val="90000"/>
              </a:lnSpc>
              <a:buFont typeface="Arial" pitchFamily="34" charset="0"/>
              <a:buChar char="•"/>
            </a:pPr>
            <a:r>
              <a:rPr lang="cs-CZ" sz="2400" dirty="0"/>
              <a:t>teoreticky zpracoval Alexandr </a:t>
            </a:r>
            <a:r>
              <a:rPr lang="cs-CZ" sz="2400" dirty="0" err="1"/>
              <a:t>Friedmann</a:t>
            </a:r>
            <a:r>
              <a:rPr lang="cs-CZ" sz="2400" dirty="0"/>
              <a:t> a využil 	Einsteinových rovnic obecné teorie relativity</a:t>
            </a:r>
          </a:p>
        </p:txBody>
      </p:sp>
      <p:pic>
        <p:nvPicPr>
          <p:cNvPr id="2050" name="Picture 2" descr="Model vzniku a expanze časoprostoru (model: Luis Fernández García, public domain)">
            <a:hlinkClick r:id="rId2"/>
            <a:extLst>
              <a:ext uri="{FF2B5EF4-FFF2-40B4-BE49-F238E27FC236}">
                <a16:creationId xmlns:a16="http://schemas.microsoft.com/office/drawing/2014/main" id="{7D90EB2B-8B42-4834-8718-9DDC25EDAE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305" y="1814424"/>
            <a:ext cx="6999015" cy="4494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9142530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96</TotalTime>
  <Words>255</Words>
  <Application>Microsoft Office PowerPoint</Application>
  <PresentationFormat>Předvádění na obrazovce (4:3)</PresentationFormat>
  <Paragraphs>71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Cambria</vt:lpstr>
      <vt:lpstr>Comic Sans MS</vt:lpstr>
      <vt:lpstr>Trebuchet MS</vt:lpstr>
      <vt:lpstr>Wingdings 3</vt:lpstr>
      <vt:lpstr>Fazeta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Vznik a vývoj vesmíru</dc:title>
  <dc:creator>Lenka</dc:creator>
  <cp:lastModifiedBy>Semerádová Zdenka</cp:lastModifiedBy>
  <cp:revision>16</cp:revision>
  <dcterms:created xsi:type="dcterms:W3CDTF">2013-06-03T15:26:36Z</dcterms:created>
  <dcterms:modified xsi:type="dcterms:W3CDTF">2020-05-25T09:29:31Z</dcterms:modified>
</cp:coreProperties>
</file>