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70" r:id="rId6"/>
    <p:sldId id="260" r:id="rId7"/>
    <p:sldId id="267" r:id="rId8"/>
    <p:sldId id="271" r:id="rId9"/>
    <p:sldId id="268" r:id="rId10"/>
    <p:sldId id="264" r:id="rId11"/>
    <p:sldId id="265" r:id="rId12"/>
    <p:sldId id="26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93" d="100"/>
          <a:sy n="93" d="100"/>
        </p:scale>
        <p:origin x="120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razky.cz/?q=Apollo+11&amp;url=https%3A%2F%2Fupload.wikimedia.org%2Fwikipedia%2Fcommons%2Fe%2Fe5%2FThe_Apollo_11_Prime_Crew_-_GPN-2000-001164.jpg&amp;imageId=9adea34546731e42&amp;data=lgLEEOSHKyJ0azYnJQMpGvkcQb3EMJ3J1eY__Z_3aoCZ27xxCyAFY1h5FKNVERbJcnGYesWSX4J8Q0bx3-iaChTxWJcMlc5exT_XxAJc7ZPEAv1hxALFXMQCEpg%3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62600" y="609600"/>
            <a:ext cx="2590800" cy="1829761"/>
          </a:xfrm>
        </p:spPr>
        <p:txBody>
          <a:bodyPr/>
          <a:lstStyle/>
          <a:p>
            <a:r>
              <a:rPr lang="cs-CZ" dirty="0"/>
              <a:t>Lety do vesmíru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E8E469C-1734-4A61-9113-0D595945E4A0}"/>
              </a:ext>
            </a:extLst>
          </p:cNvPr>
          <p:cNvSpPr txBox="1"/>
          <p:nvPr/>
        </p:nvSpPr>
        <p:spPr>
          <a:xfrm>
            <a:off x="1028700" y="3581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 / 9. A, C				Týden: 8. – 12. 6.</a:t>
            </a:r>
          </a:p>
        </p:txBody>
      </p:sp>
      <p:pic>
        <p:nvPicPr>
          <p:cNvPr id="6" name="Picture 4" descr="1272537622_201004290044_PRG_1">
            <a:extLst>
              <a:ext uri="{FF2B5EF4-FFF2-40B4-BE49-F238E27FC236}">
                <a16:creationId xmlns:a16="http://schemas.microsoft.com/office/drawing/2014/main" id="{58762594-E3CD-4C68-AFB9-586556C59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4678"/>
            <a:ext cx="3735226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Je mezinárodní vesmírná stanice stále obydlena </a:t>
            </a:r>
          </a:p>
          <a:p>
            <a:r>
              <a:rPr lang="cs-CZ" dirty="0"/>
              <a:t>Stanice ISS je umístěna na mírně eliptické nízké oběžné dráze země ve výšce okolo 350 km. Sklon dráhy vůči rovníku je 51,6°. Tato dráha byla zvolena pro svoji ekonomickou dostupnost z amerických i ruských kosmodromů a proto, že poskytuje možnosti pozorování většiny </a:t>
            </a:r>
            <a:r>
              <a:rPr lang="cs-CZ" dirty="0" err="1"/>
              <a:t>nejobydlenějších</a:t>
            </a:r>
            <a:r>
              <a:rPr lang="cs-CZ" dirty="0"/>
              <a:t> míst na Zemi. </a:t>
            </a:r>
            <a:r>
              <a:rPr lang="cs-CZ" dirty="0" err="1"/>
              <a:t>Vzledem</a:t>
            </a:r>
            <a:r>
              <a:rPr lang="cs-CZ" dirty="0"/>
              <a:t> k tomu, že v těchto výškách se nachází nepatrné zbytky zemské atmosféry, dochází díky tření k pozvolnému snižování oběžné dráhy stanice. Dráha tak musí být periodicky udržována, jinak by za několik měsíců došlo k sestoupení a shoření stanice v hustých vrstvách atmosféry.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Kosmické agentury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109728" indent="0">
              <a:buNone/>
            </a:pPr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Seznam zúčastněných kosmických agentur na ISS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NASA - USA</a:t>
            </a:r>
            <a:endParaRPr lang="cs-CZ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CSA - Kanada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Energia</a:t>
            </a:r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 - Rusko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ESA – Evropa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 JAXA - Japonsko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 AEB - Brazílie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 ASI - Itálie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0F4756D-BAE6-4FB2-B037-223CD532E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4991290" cy="32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NASA (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Aeronautics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), Národní úřad pro letectví a kosmonautiku) je americká vládní agentura zodpovědná za americký kosmický program a všeobecný výzkum v oblasti letectví.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42AE01F-2046-4678-BE16-36918BA32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r="217" b="9435"/>
          <a:stretch>
            <a:fillRect/>
          </a:stretch>
        </p:blipFill>
        <p:spPr bwMode="auto">
          <a:xfrm>
            <a:off x="2286000" y="3744309"/>
            <a:ext cx="592455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Sputnik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/>
              <a:t>Sputnik </a:t>
            </a:r>
          </a:p>
          <a:p>
            <a:r>
              <a:rPr lang="cs-CZ" dirty="0"/>
              <a:t>1. družice ve vesmíru </a:t>
            </a:r>
          </a:p>
          <a:p>
            <a:r>
              <a:rPr lang="cs-CZ" dirty="0"/>
              <a:t>Pouze pípala </a:t>
            </a:r>
          </a:p>
          <a:p>
            <a:r>
              <a:rPr lang="cs-CZ" dirty="0"/>
              <a:t>SSSR /1957/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Lajka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Lajka /1957/</a:t>
            </a:r>
          </a:p>
          <a:p>
            <a:r>
              <a:rPr lang="cs-CZ" dirty="0"/>
              <a:t>1. živý tvor ve vesmíru</a:t>
            </a:r>
          </a:p>
          <a:p>
            <a:r>
              <a:rPr lang="cs-CZ" dirty="0"/>
              <a:t>Smrt krátce po startu</a:t>
            </a:r>
          </a:p>
          <a:p>
            <a:r>
              <a:rPr lang="cs-CZ" dirty="0"/>
              <a:t>Sputnik 2</a:t>
            </a:r>
          </a:p>
        </p:txBody>
      </p:sp>
      <p:pic>
        <p:nvPicPr>
          <p:cNvPr id="8" name="Zástupný symbol pro obsah 7" descr="lajk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038600" y="2926842"/>
            <a:ext cx="5105400" cy="3931158"/>
          </a:xfr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r>
              <a:rPr lang="cs-CZ" dirty="0"/>
              <a:t>J. A. </a:t>
            </a:r>
            <a:r>
              <a:rPr lang="cs-CZ" dirty="0" err="1"/>
              <a:t>Gagarin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/>
          <a:lstStyle/>
          <a:p>
            <a:r>
              <a:rPr lang="cs-CZ" dirty="0"/>
              <a:t>1. člověk ve vesmíru </a:t>
            </a:r>
          </a:p>
          <a:p>
            <a:r>
              <a:rPr lang="cs-CZ" dirty="0"/>
              <a:t>SSSR</a:t>
            </a:r>
          </a:p>
          <a:p>
            <a:r>
              <a:rPr lang="cs-CZ" dirty="0" err="1"/>
              <a:t>Vodstok</a:t>
            </a:r>
            <a:r>
              <a:rPr lang="cs-CZ" dirty="0"/>
              <a:t> 1</a:t>
            </a:r>
          </a:p>
          <a:p>
            <a:r>
              <a:rPr lang="cs-CZ" dirty="0"/>
              <a:t>12.4.1961</a:t>
            </a:r>
          </a:p>
          <a:p>
            <a:r>
              <a:rPr lang="cs-CZ" dirty="0"/>
              <a:t>Let trval 108 minut</a:t>
            </a:r>
          </a:p>
          <a:p>
            <a:endParaRPr lang="cs-CZ" dirty="0"/>
          </a:p>
        </p:txBody>
      </p:sp>
      <p:pic>
        <p:nvPicPr>
          <p:cNvPr id="7" name="Zástupný symbol pro obsah 6" descr="g212559_u59745_Gagarin_space_suite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343400" y="381000"/>
            <a:ext cx="4283676" cy="5507583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791px-Kennedy_Giving_Historic_Speech_to_Congress_-_GPN-2000-001658">
            <a:extLst>
              <a:ext uri="{FF2B5EF4-FFF2-40B4-BE49-F238E27FC236}">
                <a16:creationId xmlns:a16="http://schemas.microsoft.com/office/drawing/2014/main" id="{F0C6E56A-E203-48BA-B590-9127E85B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46" y="725626"/>
            <a:ext cx="411854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4F993F-394E-48D5-BDE4-FE498AA42718}"/>
              </a:ext>
            </a:extLst>
          </p:cNvPr>
          <p:cNvSpPr txBox="1"/>
          <p:nvPr/>
        </p:nvSpPr>
        <p:spPr>
          <a:xfrm>
            <a:off x="762000" y="6096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dirty="0"/>
              <a:t>John Fitzgerald Kennedy 25. května 1961 vyhlásil národním cílem přistání lidí na Měsíci a jejich bezpečný návrat na Zem do konce desetiletí.</a:t>
            </a:r>
          </a:p>
        </p:txBody>
      </p:sp>
      <p:pic>
        <p:nvPicPr>
          <p:cNvPr id="4" name="Picture 6" descr="467px-Saturn_SA1_launch">
            <a:extLst>
              <a:ext uri="{FF2B5EF4-FFF2-40B4-BE49-F238E27FC236}">
                <a16:creationId xmlns:a16="http://schemas.microsoft.com/office/drawing/2014/main" id="{0153017F-3F5C-491E-9CDA-C7D12FD0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1" y="2604855"/>
            <a:ext cx="2895600" cy="37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AB4CD2-5DD3-453A-9FE8-392DBF3C36DC}"/>
              </a:ext>
            </a:extLst>
          </p:cNvPr>
          <p:cNvSpPr txBox="1"/>
          <p:nvPr/>
        </p:nvSpPr>
        <p:spPr>
          <a:xfrm>
            <a:off x="5181600" y="403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Program Apollo</a:t>
            </a:r>
          </a:p>
        </p:txBody>
      </p:sp>
    </p:spTree>
    <p:extLst>
      <p:ext uri="{BB962C8B-B14F-4D97-AF65-F5344CB8AC3E}">
        <p14:creationId xmlns:p14="http://schemas.microsoft.com/office/powerpoint/2010/main" val="240157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posádka ve vesmíru </a:t>
            </a:r>
          </a:p>
          <a:p>
            <a:r>
              <a:rPr lang="cs-CZ" dirty="0"/>
              <a:t>Posádka Apolla 11 přistála na Měsíci 20. července 1969.</a:t>
            </a:r>
          </a:p>
          <a:p>
            <a:r>
              <a:rPr lang="cs-CZ" dirty="0"/>
              <a:t>Neil Armstrong, Michael Collins, </a:t>
            </a:r>
            <a:r>
              <a:rPr lang="cs-CZ" dirty="0" err="1"/>
              <a:t>Edwin</a:t>
            </a:r>
            <a:r>
              <a:rPr lang="cs-CZ" dirty="0"/>
              <a:t> „Buzz“ Aldrin - posádka Apolla 11</a:t>
            </a:r>
          </a:p>
          <a:p>
            <a:r>
              <a:rPr lang="cs-CZ" dirty="0"/>
              <a:t>Let trval 195 hodin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Apollo 11 </a:t>
            </a:r>
          </a:p>
        </p:txBody>
      </p:sp>
      <p:pic>
        <p:nvPicPr>
          <p:cNvPr id="5" name="Picture 6" descr="595px-Apollo_11_insignia">
            <a:extLst>
              <a:ext uri="{FF2B5EF4-FFF2-40B4-BE49-F238E27FC236}">
                <a16:creationId xmlns:a16="http://schemas.microsoft.com/office/drawing/2014/main" id="{28DF0130-96FA-46F0-AD59-ABF03F9F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3470"/>
            <a:ext cx="1688288" cy="17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CF66920A-B1E5-4EA4-AA7C-9B61AE6E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76" y="3657600"/>
            <a:ext cx="4576152" cy="31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573px-Aldrin_Looks_Back_at_Tranquility_Base_-_GPN-2000-001102">
            <a:extLst>
              <a:ext uri="{FF2B5EF4-FFF2-40B4-BE49-F238E27FC236}">
                <a16:creationId xmlns:a16="http://schemas.microsoft.com/office/drawing/2014/main" id="{67F5B692-DE8B-49B5-A7DA-01DAA421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8" y="1600200"/>
            <a:ext cx="4211383" cy="440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220px-5927_NASA">
            <a:extLst>
              <a:ext uri="{FF2B5EF4-FFF2-40B4-BE49-F238E27FC236}">
                <a16:creationId xmlns:a16="http://schemas.microsoft.com/office/drawing/2014/main" id="{808C7AEC-3670-49E0-A28C-DBE1F185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60597"/>
            <a:ext cx="3573849" cy="35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apollo_11_bootprint_2-470x437">
            <a:extLst>
              <a:ext uri="{FF2B5EF4-FFF2-40B4-BE49-F238E27FC236}">
                <a16:creationId xmlns:a16="http://schemas.microsoft.com/office/drawing/2014/main" id="{4BE71F07-43E8-47A6-A141-24BBA8D5D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2031"/>
            <a:ext cx="234401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39CECF-595A-4376-AB96-CCD17B7B88B5}"/>
              </a:ext>
            </a:extLst>
          </p:cNvPr>
          <p:cNvSpPr txBox="1"/>
          <p:nvPr/>
        </p:nvSpPr>
        <p:spPr>
          <a:xfrm>
            <a:off x="266700" y="81983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„ Je to malý krůček pro člověka, ale velký skok pro lidstvo.“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66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03px-Apollo_13-insignia">
            <a:extLst>
              <a:ext uri="{FF2B5EF4-FFF2-40B4-BE49-F238E27FC236}">
                <a16:creationId xmlns:a16="http://schemas.microsoft.com/office/drawing/2014/main" id="{98C0F5E3-B7FE-47BF-A12E-013F18F9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838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2BEA389-6242-4906-BF1E-24E2DD5AEDC8}"/>
              </a:ext>
            </a:extLst>
          </p:cNvPr>
          <p:cNvSpPr/>
          <p:nvPr/>
        </p:nvSpPr>
        <p:spPr>
          <a:xfrm>
            <a:off x="2973328" y="990600"/>
            <a:ext cx="5637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dirty="0"/>
              <a:t>Posádka: Jim </a:t>
            </a:r>
            <a:r>
              <a:rPr lang="cs-CZ" altLang="cs-CZ" dirty="0" err="1"/>
              <a:t>Lovell</a:t>
            </a:r>
            <a:r>
              <a:rPr lang="cs-CZ" altLang="cs-CZ" dirty="0"/>
              <a:t>, John </a:t>
            </a:r>
            <a:r>
              <a:rPr lang="cs-CZ" altLang="cs-CZ" dirty="0" err="1"/>
              <a:t>Swigert</a:t>
            </a:r>
            <a:r>
              <a:rPr lang="cs-CZ" altLang="cs-CZ" dirty="0"/>
              <a:t>, Fred Haise</a:t>
            </a:r>
          </a:p>
          <a:p>
            <a:pPr>
              <a:defRPr/>
            </a:pPr>
            <a:r>
              <a:rPr lang="cs-CZ" altLang="cs-CZ" dirty="0"/>
              <a:t>Plánováno třetí přistání na Měsíci. Na cestě k Měsíci však vybuchla jedna z nádrží s kyslíkem a vážně poškodila servisní modul lodi. Přesto se posádce po obletu Měsíce podařilo vrátit na Zemi.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4B35BAD-AF20-411A-8177-A161C9175460}"/>
              </a:ext>
            </a:extLst>
          </p:cNvPr>
          <p:cNvSpPr/>
          <p:nvPr/>
        </p:nvSpPr>
        <p:spPr>
          <a:xfrm>
            <a:off x="2785178" y="510746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/>
              <a:t>Apollo 13</a:t>
            </a:r>
            <a:endParaRPr lang="cs-CZ" dirty="0"/>
          </a:p>
        </p:txBody>
      </p:sp>
      <p:pic>
        <p:nvPicPr>
          <p:cNvPr id="5" name="Picture 12" descr="523px-Lunar_Ferroan_Anorthosite_60025">
            <a:extLst>
              <a:ext uri="{FF2B5EF4-FFF2-40B4-BE49-F238E27FC236}">
                <a16:creationId xmlns:a16="http://schemas.microsoft.com/office/drawing/2014/main" id="{DFF3A8C4-9817-4811-936E-4F8CFE30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6400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3F3A6F-C8F9-4C4E-BF82-6B6EC8BF1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38748"/>
            <a:ext cx="4953000" cy="371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8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pollo-rover">
            <a:extLst>
              <a:ext uri="{FF2B5EF4-FFF2-40B4-BE49-F238E27FC236}">
                <a16:creationId xmlns:a16="http://schemas.microsoft.com/office/drawing/2014/main" id="{583CFF52-BE1C-404E-A84D-3EBF0827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" y="3048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979F1E5-C385-46FE-8684-AD646B336FE6}"/>
              </a:ext>
            </a:extLst>
          </p:cNvPr>
          <p:cNvSpPr txBox="1"/>
          <p:nvPr/>
        </p:nvSpPr>
        <p:spPr>
          <a:xfrm>
            <a:off x="4648200" y="38408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/>
              <a:t>Lunar Rover</a:t>
            </a:r>
            <a:endParaRPr lang="cs-CZ" dirty="0"/>
          </a:p>
        </p:txBody>
      </p:sp>
      <p:pic>
        <p:nvPicPr>
          <p:cNvPr id="4" name="Picture 5" descr="616px-Moon_landing_map_surveyor">
            <a:extLst>
              <a:ext uri="{FF2B5EF4-FFF2-40B4-BE49-F238E27FC236}">
                <a16:creationId xmlns:a16="http://schemas.microsoft.com/office/drawing/2014/main" id="{FD2D1369-443E-421F-B0DD-29E0FFE3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99" y="1874957"/>
            <a:ext cx="4695825" cy="456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BD5CBC1-41D6-4E36-97E4-8A969C1EDB5F}"/>
              </a:ext>
            </a:extLst>
          </p:cNvPr>
          <p:cNvSpPr/>
          <p:nvPr/>
        </p:nvSpPr>
        <p:spPr>
          <a:xfrm>
            <a:off x="152400" y="3982304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dirty="0"/>
              <a:t>Tímto vozidlem byly vybaveny posádky tří letů Apollo - 15, 16 a 17. </a:t>
            </a:r>
          </a:p>
        </p:txBody>
      </p:sp>
    </p:spTree>
    <p:extLst>
      <p:ext uri="{BB962C8B-B14F-4D97-AF65-F5344CB8AC3E}">
        <p14:creationId xmlns:p14="http://schemas.microsoft.com/office/powerpoint/2010/main" val="2103546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</TotalTime>
  <Words>350</Words>
  <Application>Microsoft Office PowerPoint</Application>
  <PresentationFormat>Předvádění na obrazovce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Cambria</vt:lpstr>
      <vt:lpstr>Lucida Sans Unicode</vt:lpstr>
      <vt:lpstr>Verdana</vt:lpstr>
      <vt:lpstr>Wingdings</vt:lpstr>
      <vt:lpstr>Wingdings 2</vt:lpstr>
      <vt:lpstr>Wingdings 3</vt:lpstr>
      <vt:lpstr>Shluk</vt:lpstr>
      <vt:lpstr>Lety do vesmíru</vt:lpstr>
      <vt:lpstr>Sputnik 1</vt:lpstr>
      <vt:lpstr>Lajka</vt:lpstr>
      <vt:lpstr>J. A. Gagarin</vt:lpstr>
      <vt:lpstr>Prezentace aplikace PowerPoint</vt:lpstr>
      <vt:lpstr>Apollo 11 </vt:lpstr>
      <vt:lpstr>Prezentace aplikace PowerPoint</vt:lpstr>
      <vt:lpstr>Prezentace aplikace PowerPoint</vt:lpstr>
      <vt:lpstr>Prezentace aplikace PowerPoint</vt:lpstr>
      <vt:lpstr>Iss </vt:lpstr>
      <vt:lpstr>Prezentace aplikace PowerPoint</vt:lpstr>
      <vt:lpstr>Kosmické agentury </vt:lpstr>
      <vt:lpstr>NASA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Lety do vesmíru</dc:title>
  <dc:creator>Stroblovi</dc:creator>
  <cp:lastModifiedBy>Semerádová Zdenka</cp:lastModifiedBy>
  <cp:revision>11</cp:revision>
  <dcterms:created xsi:type="dcterms:W3CDTF">2006-08-16T00:00:00Z</dcterms:created>
  <dcterms:modified xsi:type="dcterms:W3CDTF">2020-05-20T14:36:07Z</dcterms:modified>
</cp:coreProperties>
</file>