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9" r:id="rId7"/>
    <p:sldId id="270" r:id="rId8"/>
    <p:sldId id="261" r:id="rId9"/>
    <p:sldId id="267" r:id="rId10"/>
    <p:sldId id="260" r:id="rId11"/>
    <p:sldId id="263" r:id="rId12"/>
    <p:sldId id="265" r:id="rId13"/>
    <p:sldId id="266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ECA-2E04-442D-943B-96DBD47085E9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098E743-A210-4F70-AB1E-E5CADA21CB2C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99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ECA-2E04-442D-943B-96DBD47085E9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E743-A210-4F70-AB1E-E5CADA21CB2C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91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ECA-2E04-442D-943B-96DBD47085E9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E743-A210-4F70-AB1E-E5CADA21CB2C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7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ECA-2E04-442D-943B-96DBD47085E9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E743-A210-4F70-AB1E-E5CADA21CB2C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56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ECA-2E04-442D-943B-96DBD47085E9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E743-A210-4F70-AB1E-E5CADA21CB2C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78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ECA-2E04-442D-943B-96DBD47085E9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E743-A210-4F70-AB1E-E5CADA21CB2C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45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ECA-2E04-442D-943B-96DBD47085E9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E743-A210-4F70-AB1E-E5CADA21CB2C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686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ECA-2E04-442D-943B-96DBD47085E9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E743-A210-4F70-AB1E-E5CADA21CB2C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12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ECA-2E04-442D-943B-96DBD47085E9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E743-A210-4F70-AB1E-E5CADA21CB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89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ECA-2E04-442D-943B-96DBD47085E9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E743-A210-4F70-AB1E-E5CADA21CB2C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29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7E04ECA-2E04-442D-943B-96DBD47085E9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E743-A210-4F70-AB1E-E5CADA21CB2C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26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4ECA-2E04-442D-943B-96DBD47085E9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098E743-A210-4F70-AB1E-E5CADA21CB2C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636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A49169-ACB5-41C0-BC65-CCAB4252DC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ZÁJMENA</a:t>
            </a:r>
          </a:p>
        </p:txBody>
      </p:sp>
    </p:spTree>
    <p:extLst>
      <p:ext uri="{BB962C8B-B14F-4D97-AF65-F5344CB8AC3E}">
        <p14:creationId xmlns:p14="http://schemas.microsoft.com/office/powerpoint/2010/main" val="2755079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81036C1D-86FB-4DCC-BE4E-ABA39BEF6B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992" y="255643"/>
            <a:ext cx="783530" cy="783530"/>
          </a:xfrm>
          <a:prstGeom prst="rect">
            <a:avLst/>
          </a:prstGeom>
        </p:spPr>
      </p:pic>
      <p:sp>
        <p:nvSpPr>
          <p:cNvPr id="7" name="Nadpis 6">
            <a:extLst>
              <a:ext uri="{FF2B5EF4-FFF2-40B4-BE49-F238E27FC236}">
                <a16:creationId xmlns:a16="http://schemas.microsoft.com/office/drawing/2014/main" id="{4AADA59B-1A8F-4C13-A119-286276591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Zvratné zájmeno X předložka</a:t>
            </a:r>
            <a:br>
              <a:rPr lang="cs-CZ" dirty="0"/>
            </a:br>
            <a:r>
              <a:rPr lang="cs-CZ" dirty="0"/>
              <a:t>si / se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94326C4D-3B79-47B0-AB23-9BB5ECD97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80590" y="2137487"/>
            <a:ext cx="9874262" cy="3441520"/>
          </a:xfrm>
        </p:spPr>
        <p:txBody>
          <a:bodyPr>
            <a:normAutofit/>
          </a:bodyPr>
          <a:lstStyle/>
          <a:p>
            <a:r>
              <a:rPr lang="cs-CZ" dirty="0"/>
              <a:t>Zvratná zájmena SE / SI tvoří jeden významový celek se slovesem – tedy sloveso bez nich nedává smysl</a:t>
            </a:r>
          </a:p>
          <a:p>
            <a:pPr lvl="1"/>
            <a:r>
              <a:rPr lang="cs-CZ" dirty="0"/>
              <a:t>bál, zeptal – bez SE nedává smysl</a:t>
            </a:r>
          </a:p>
          <a:p>
            <a:pPr lvl="1"/>
            <a:r>
              <a:rPr lang="cs-CZ" dirty="0"/>
              <a:t>nakrájel (si) – bez SI nevíme komu</a:t>
            </a:r>
          </a:p>
          <a:p>
            <a:pPr lvl="1"/>
            <a:r>
              <a:rPr lang="cs-CZ" dirty="0"/>
              <a:t>umyl (se/si) – bez SE/SI nevíme co nebo komu umyl</a:t>
            </a:r>
          </a:p>
          <a:p>
            <a:r>
              <a:rPr lang="cs-CZ" dirty="0"/>
              <a:t>SE – předložka – používáme pádovou otázku</a:t>
            </a:r>
          </a:p>
          <a:p>
            <a:pPr lvl="1"/>
            <a:r>
              <a:rPr lang="cs-CZ" dirty="0"/>
              <a:t>se solí – s kým čím</a:t>
            </a:r>
          </a:p>
          <a:p>
            <a:pPr lvl="1"/>
            <a:r>
              <a:rPr lang="cs-CZ" dirty="0"/>
              <a:t>se strýcem – s kým čím </a:t>
            </a:r>
          </a:p>
        </p:txBody>
      </p:sp>
    </p:spTree>
    <p:extLst>
      <p:ext uri="{BB962C8B-B14F-4D97-AF65-F5344CB8AC3E}">
        <p14:creationId xmlns:p14="http://schemas.microsoft.com/office/powerpoint/2010/main" val="326506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B6AA23-985C-4F88-A4EF-14717D144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Rozlište zvratné zájmeno a předložku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AC5435-C9E2-4D80-9FB8-2644183472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5600038" cy="344152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 kým čím – se svou babičkou - předložka</a:t>
            </a:r>
          </a:p>
          <a:p>
            <a:r>
              <a:rPr lang="cs-CZ" dirty="0"/>
              <a:t>povést se – zvratné zájmeno</a:t>
            </a:r>
          </a:p>
          <a:p>
            <a:r>
              <a:rPr lang="cs-CZ" dirty="0"/>
              <a:t>pustit se – zvratné zájmeno</a:t>
            </a:r>
          </a:p>
          <a:p>
            <a:r>
              <a:rPr lang="cs-CZ" dirty="0"/>
              <a:t>rozhodnout se – zvratné zájmeno</a:t>
            </a:r>
          </a:p>
          <a:p>
            <a:r>
              <a:rPr lang="cs-CZ" dirty="0"/>
              <a:t>poprat se  (zájmeno) X s kým čím – se svědomím (předložka)</a:t>
            </a:r>
          </a:p>
          <a:p>
            <a:r>
              <a:rPr lang="cs-CZ" dirty="0"/>
              <a:t>dát si (zájmeno)  X s kým čím  - se salámem (předložka)</a:t>
            </a:r>
          </a:p>
        </p:txBody>
      </p:sp>
      <p:sp>
        <p:nvSpPr>
          <p:cNvPr id="5" name="Zástupný obsah 7">
            <a:extLst>
              <a:ext uri="{FF2B5EF4-FFF2-40B4-BE49-F238E27FC236}">
                <a16:creationId xmlns:a16="http://schemas.microsoft.com/office/drawing/2014/main" id="{A63AEE2C-CFE6-41C6-84BB-EDE5F633E4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800" y="2011363"/>
            <a:ext cx="4645025" cy="344805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Na výlet jel </a:t>
            </a:r>
            <a:r>
              <a:rPr lang="cs-CZ" b="1" dirty="0">
                <a:solidFill>
                  <a:srgbClr val="FF0000"/>
                </a:solidFill>
              </a:rPr>
              <a:t>se </a:t>
            </a:r>
            <a:r>
              <a:rPr lang="cs-CZ" dirty="0"/>
              <a:t>svou babičkou. </a:t>
            </a:r>
          </a:p>
          <a:p>
            <a:r>
              <a:rPr lang="cs-CZ" dirty="0"/>
              <a:t>To </a:t>
            </a:r>
            <a:r>
              <a:rPr lang="cs-CZ" b="1" dirty="0">
                <a:solidFill>
                  <a:srgbClr val="FF0000"/>
                </a:solidFill>
              </a:rPr>
              <a:t>se</a:t>
            </a:r>
            <a:r>
              <a:rPr lang="cs-CZ" dirty="0"/>
              <a:t> nemohlo povést. </a:t>
            </a:r>
          </a:p>
          <a:p>
            <a:r>
              <a:rPr lang="cs-CZ" dirty="0"/>
              <a:t>Pustil </a:t>
            </a:r>
            <a:r>
              <a:rPr lang="cs-CZ" b="1" dirty="0">
                <a:solidFill>
                  <a:srgbClr val="FF0000"/>
                </a:solidFill>
              </a:rPr>
              <a:t>se</a:t>
            </a:r>
            <a:r>
              <a:rPr lang="cs-CZ" dirty="0"/>
              <a:t> lana. </a:t>
            </a:r>
          </a:p>
          <a:p>
            <a:r>
              <a:rPr lang="cs-CZ" dirty="0"/>
              <a:t>Musel </a:t>
            </a:r>
            <a:r>
              <a:rPr lang="cs-CZ" b="1" dirty="0">
                <a:solidFill>
                  <a:srgbClr val="FF0000"/>
                </a:solidFill>
              </a:rPr>
              <a:t>se</a:t>
            </a:r>
            <a:r>
              <a:rPr lang="cs-CZ" dirty="0"/>
              <a:t>  rychle rozhodnout. </a:t>
            </a:r>
          </a:p>
          <a:p>
            <a:r>
              <a:rPr lang="cs-CZ" dirty="0"/>
              <a:t>Musel </a:t>
            </a:r>
            <a:r>
              <a:rPr lang="cs-CZ" b="1" dirty="0">
                <a:solidFill>
                  <a:srgbClr val="FF0000"/>
                </a:solidFill>
              </a:rPr>
              <a:t>se</a:t>
            </a:r>
            <a:r>
              <a:rPr lang="cs-CZ" dirty="0"/>
              <a:t> poprat </a:t>
            </a:r>
            <a:r>
              <a:rPr lang="cs-CZ" b="1" dirty="0">
                <a:solidFill>
                  <a:srgbClr val="FF0000"/>
                </a:solidFill>
              </a:rPr>
              <a:t>se</a:t>
            </a:r>
            <a:r>
              <a:rPr lang="cs-CZ" dirty="0"/>
              <a:t> svým svědomím.  </a:t>
            </a:r>
          </a:p>
          <a:p>
            <a:r>
              <a:rPr lang="cs-CZ" dirty="0"/>
              <a:t>Dám </a:t>
            </a:r>
            <a:r>
              <a:rPr lang="cs-CZ" b="1" dirty="0">
                <a:solidFill>
                  <a:srgbClr val="FF0000"/>
                </a:solidFill>
              </a:rPr>
              <a:t>si</a:t>
            </a:r>
            <a:r>
              <a:rPr lang="cs-CZ" dirty="0"/>
              <a:t> chléb </a:t>
            </a:r>
            <a:r>
              <a:rPr lang="cs-CZ" b="1" dirty="0">
                <a:solidFill>
                  <a:srgbClr val="FF0000"/>
                </a:solidFill>
              </a:rPr>
              <a:t>se</a:t>
            </a:r>
            <a:r>
              <a:rPr lang="cs-CZ" dirty="0"/>
              <a:t> salámem.  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D9923F5-FA92-448B-972E-6C4FE60C7A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322" y="551011"/>
            <a:ext cx="783530" cy="78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80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07371-0E07-4264-A267-69546342D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ZÁJmena</a:t>
            </a:r>
            <a:r>
              <a:rPr lang="cs-CZ" dirty="0"/>
              <a:t> tázací a ukazovací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0FB47E-36E5-4087-BACA-4F07C74BE7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TÁZACÍ</a:t>
            </a:r>
          </a:p>
          <a:p>
            <a:r>
              <a:rPr lang="cs-CZ" dirty="0"/>
              <a:t>ptáme se jimi na osobu, zvíře, věc nebo vlastnost</a:t>
            </a:r>
          </a:p>
          <a:p>
            <a:r>
              <a:rPr lang="cs-CZ" dirty="0"/>
              <a:t>Kdo je tam? Co se vám nelíbilo? Jaký máme úkol? Který koberec si koupíš? Čí je to kočka?</a:t>
            </a:r>
          </a:p>
          <a:p>
            <a:r>
              <a:rPr lang="cs-CZ" dirty="0"/>
              <a:t>(koho, komu, jakou, jakých, která, které, kteří, o čem, bez čeho, ...)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6F6425-BB2F-42E0-A7B2-26DF96B415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UKAZOVACÍ</a:t>
            </a:r>
          </a:p>
          <a:p>
            <a:r>
              <a:rPr lang="cs-CZ" dirty="0"/>
              <a:t>ukazují na určitou osobu, zvíře, věc nebo vlastnost</a:t>
            </a:r>
          </a:p>
          <a:p>
            <a:r>
              <a:rPr lang="cs-CZ" dirty="0"/>
              <a:t>ten klokan, tento ručník, tenhle soused, onen pán, takový hrnec, týž slon, tentýž úkol, sám doma, tento lyžař</a:t>
            </a:r>
          </a:p>
          <a:p>
            <a:r>
              <a:rPr lang="cs-CZ" dirty="0"/>
              <a:t>(ta, to, ti, ty, ta, tato, tito, 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348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07371-0E07-4264-A267-69546342D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ZÁJmena</a:t>
            </a:r>
            <a:r>
              <a:rPr lang="cs-CZ" dirty="0"/>
              <a:t> tázací a vztažná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0FB47E-36E5-4087-BACA-4F07C74BE7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VZTAŽNÁ</a:t>
            </a:r>
          </a:p>
          <a:p>
            <a:r>
              <a:rPr lang="cs-CZ" dirty="0"/>
              <a:t>připojují k sobě některé věty nebo souvětí</a:t>
            </a:r>
          </a:p>
          <a:p>
            <a:r>
              <a:rPr lang="cs-CZ" dirty="0"/>
              <a:t>Nevím, kdo to udělal. Maminka se zeptala, co bychom chtěli k večeři. To je míč, jaký bych si přál. Už jsme zjistili, který žák chybí. Hledali jsme, čí je to peněženka. Dělám sport, jenž mě moc nebaví.</a:t>
            </a:r>
          </a:p>
          <a:p>
            <a:r>
              <a:rPr lang="cs-CZ" dirty="0"/>
              <a:t>(koho, komu, jakou, jakých, která, kterou, které, kteří, o čem, bez čeho, ...)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6F6425-BB2F-42E0-A7B2-26DF96B415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NEURČITÁ</a:t>
            </a:r>
          </a:p>
          <a:p>
            <a:r>
              <a:rPr lang="cs-CZ" dirty="0"/>
              <a:t>obecné určení o kom nebo o čem je řeč</a:t>
            </a:r>
          </a:p>
          <a:p>
            <a:r>
              <a:rPr lang="cs-CZ" dirty="0"/>
              <a:t>Někdo přišel. Něco se mu nelíbilo. Některý z vás tam půjde. Nějaký člověk tě hledá. Něčí bunda to být musí. Leckdo si to může myslet. Leckterý z vás by tam jel.</a:t>
            </a:r>
          </a:p>
          <a:p>
            <a:r>
              <a:rPr lang="cs-CZ" dirty="0"/>
              <a:t>(ledakdo, kdokoli, kdosi, cosi, kterýsi, jakýsi, čísi)</a:t>
            </a:r>
          </a:p>
        </p:txBody>
      </p:sp>
    </p:spTree>
    <p:extLst>
      <p:ext uri="{BB962C8B-B14F-4D97-AF65-F5344CB8AC3E}">
        <p14:creationId xmlns:p14="http://schemas.microsoft.com/office/powerpoint/2010/main" val="3486932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07371-0E07-4264-A267-69546342D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ZÁJmena</a:t>
            </a:r>
            <a:r>
              <a:rPr lang="cs-CZ" dirty="0"/>
              <a:t> záporná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0FB47E-36E5-4087-BACA-4F07C74BE7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ZÁPORNÁ</a:t>
            </a:r>
          </a:p>
          <a:p>
            <a:r>
              <a:rPr lang="cs-CZ" dirty="0"/>
              <a:t>popíráme existenci nějaké osoby, zvířete, věci nebo vlastnosti</a:t>
            </a:r>
          </a:p>
          <a:p>
            <a:r>
              <a:rPr lang="cs-CZ" dirty="0"/>
              <a:t>Nikdo nepřišel. Nic se mi nestalo. Nijaký pocit jsem měl. Ničí to není. Žádný vítr nefouká.</a:t>
            </a:r>
          </a:p>
        </p:txBody>
      </p:sp>
    </p:spTree>
    <p:extLst>
      <p:ext uri="{BB962C8B-B14F-4D97-AF65-F5344CB8AC3E}">
        <p14:creationId xmlns:p14="http://schemas.microsoft.com/office/powerpoint/2010/main" val="3039312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DCA94-847F-4A17-9C95-06642040A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5F193D-EA88-4EDC-A9F0-CA7291B2E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prezentace slouží k výkladu a k procvičování učiva o zájmenech. </a:t>
            </a:r>
          </a:p>
          <a:p>
            <a:r>
              <a:rPr lang="cs-CZ" dirty="0"/>
              <a:t>Teorii ze snímků č. 4 + 5 přepište prosím do školního sešitu zezadu.</a:t>
            </a:r>
          </a:p>
          <a:p>
            <a:r>
              <a:rPr lang="cs-CZ" dirty="0"/>
              <a:t>Jednotlivé druhy zájmen je třeba si osvojit z paměti – tzn. naučit se vyjmenovat druhy zájmen a všechna zájmena, která k danému druhu patří. </a:t>
            </a:r>
          </a:p>
        </p:txBody>
      </p:sp>
    </p:spTree>
    <p:extLst>
      <p:ext uri="{BB962C8B-B14F-4D97-AF65-F5344CB8AC3E}">
        <p14:creationId xmlns:p14="http://schemas.microsoft.com/office/powerpoint/2010/main" val="3145423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5EA2F3-301A-46A8-97C8-51D0F5204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Zájmena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3F3567-C6BB-4451-9CE9-6001DD6DD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4800" dirty="0"/>
              <a:t>zastupují podstatná jména nebo na ně ukazují</a:t>
            </a:r>
          </a:p>
          <a:p>
            <a:r>
              <a:rPr lang="cs-CZ" sz="4800" dirty="0"/>
              <a:t>určujeme</a:t>
            </a:r>
          </a:p>
          <a:p>
            <a:pPr lvl="1"/>
            <a:r>
              <a:rPr lang="cs-CZ" sz="4400" dirty="0"/>
              <a:t>pád, číslo, jmenný rod, vzor, druh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470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67BEDE-352F-460B-B5E6-62C2F37C3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07061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Druhy zájmen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C6B6E-D97C-4FBB-A71F-35638308D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74520"/>
            <a:ext cx="9603275" cy="3591825"/>
          </a:xfrm>
        </p:spPr>
        <p:txBody>
          <a:bodyPr>
            <a:normAutofit fontScale="77500" lnSpcReduction="20000"/>
          </a:bodyPr>
          <a:lstStyle/>
          <a:p>
            <a:pPr marL="2335213" indent="-2335213">
              <a:buNone/>
              <a:tabLst>
                <a:tab pos="2155825" algn="l"/>
              </a:tabLst>
            </a:pPr>
            <a:r>
              <a:rPr lang="cs-CZ" sz="2400" b="1" u="sng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 	- já, ty, on, ona, ono, my, vy, oni, ony, ona</a:t>
            </a:r>
          </a:p>
          <a:p>
            <a:pPr marL="2335213" indent="-2335213">
              <a:buNone/>
              <a:tabLst>
                <a:tab pos="2155825" algn="l"/>
              </a:tabLst>
            </a:pPr>
            <a:r>
              <a:rPr lang="cs-CZ" sz="2400" b="1" u="sng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přivlastňovací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 	- můj, tvůj, jeho, její, náš, váš, jejich, svůj</a:t>
            </a:r>
          </a:p>
          <a:p>
            <a:pPr marL="2335213" indent="-2335213">
              <a:buNone/>
              <a:tabLst>
                <a:tab pos="2155825" algn="l"/>
              </a:tabLst>
            </a:pPr>
            <a:r>
              <a:rPr lang="cs-CZ" sz="2400" b="1" u="sng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ukazovací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 	- ten, ta, to, tento, tenhle, onen, takový, týž, tentýž, sám</a:t>
            </a:r>
          </a:p>
          <a:p>
            <a:pPr marL="2335213" indent="-2335213">
              <a:buNone/>
              <a:tabLst>
                <a:tab pos="2155825" algn="l"/>
              </a:tabLst>
            </a:pPr>
            <a:r>
              <a:rPr lang="cs-CZ" sz="2400" b="1" u="sng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tázací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 	- kdo, co, jaký, který, čí</a:t>
            </a:r>
          </a:p>
          <a:p>
            <a:pPr marL="2335213" indent="-2335213">
              <a:buNone/>
              <a:tabLst>
                <a:tab pos="2155825" algn="l"/>
              </a:tabLst>
            </a:pPr>
            <a:r>
              <a:rPr lang="cs-CZ" sz="2400" b="1" u="sng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vztažná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 	- kdo, co, jaký, který, čí, jenž</a:t>
            </a:r>
          </a:p>
          <a:p>
            <a:pPr marL="2335213" indent="-2335213">
              <a:buNone/>
              <a:tabLst>
                <a:tab pos="2155825" algn="l"/>
              </a:tabLst>
            </a:pPr>
            <a:r>
              <a:rPr lang="cs-CZ" sz="2400" b="1" u="sng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neurčitá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 	- někdo, něco, některý, něčí, leckdo, lecco, kdokoli, cokoli, kdosi, všechen, každý</a:t>
            </a:r>
          </a:p>
          <a:p>
            <a:pPr marL="2335213" indent="-2335213">
              <a:buNone/>
              <a:tabLst>
                <a:tab pos="2155825" algn="l"/>
              </a:tabLst>
            </a:pPr>
            <a:r>
              <a:rPr lang="cs-CZ" sz="2400" b="1" u="sng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záporná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 	- nikdo, nic, nijaký, ničí, žádný</a:t>
            </a:r>
          </a:p>
          <a:p>
            <a:pPr marL="2155825" indent="-2155825">
              <a:buNone/>
              <a:tabLst>
                <a:tab pos="2155825" algn="l"/>
              </a:tabLst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                + </a:t>
            </a:r>
            <a:r>
              <a:rPr lang="cs-CZ" sz="2400" b="1" u="sng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zvratná zájmena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 -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se, si</a:t>
            </a:r>
            <a:endParaRPr lang="cs-CZ" sz="36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26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FD0314-02DA-4257-AFA8-5898E08F6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Vyhledej zájmena a zkus určit jejich druh.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24860-B98D-4B8B-85A5-A9641D61CD4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Přišel dnes k nám. </a:t>
            </a:r>
          </a:p>
          <a:p>
            <a:r>
              <a:rPr lang="cs-CZ" sz="2400" dirty="0"/>
              <a:t>To není žádný problém. </a:t>
            </a:r>
          </a:p>
          <a:p>
            <a:r>
              <a:rPr lang="cs-CZ" sz="2400" dirty="0"/>
              <a:t>Co si dáte k pití?</a:t>
            </a:r>
          </a:p>
          <a:p>
            <a:r>
              <a:rPr lang="cs-CZ" sz="2400" dirty="0"/>
              <a:t>Nic už mi neříkej!</a:t>
            </a:r>
          </a:p>
          <a:p>
            <a:r>
              <a:rPr lang="cs-CZ" sz="2400" dirty="0"/>
              <a:t>Toto je ten telefon, který se ti tak líbil. </a:t>
            </a:r>
          </a:p>
          <a:p>
            <a:r>
              <a:rPr lang="cs-CZ" sz="2400" dirty="0"/>
              <a:t>Přijď dnes k nám.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97C1A9-EA32-4444-B306-F1A96604C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4035768"/>
          </a:xfrm>
        </p:spPr>
        <p:txBody>
          <a:bodyPr/>
          <a:lstStyle/>
          <a:p>
            <a:r>
              <a:rPr lang="cs-CZ" dirty="0"/>
              <a:t>nám – osobní</a:t>
            </a:r>
          </a:p>
          <a:p>
            <a:r>
              <a:rPr lang="cs-CZ" dirty="0"/>
              <a:t>to – ukazovací</a:t>
            </a:r>
          </a:p>
          <a:p>
            <a:r>
              <a:rPr lang="cs-CZ" dirty="0"/>
              <a:t>co – tázací</a:t>
            </a:r>
          </a:p>
          <a:p>
            <a:r>
              <a:rPr lang="cs-CZ" dirty="0"/>
              <a:t>nic – záporné, mi – osobní</a:t>
            </a:r>
          </a:p>
          <a:p>
            <a:r>
              <a:rPr lang="cs-CZ" dirty="0"/>
              <a:t>toto – ukazovací, ten – ukazovací, který – vztažné, ti – osobní</a:t>
            </a:r>
          </a:p>
          <a:p>
            <a:r>
              <a:rPr lang="cs-CZ" dirty="0"/>
              <a:t>nám - osobní</a:t>
            </a:r>
          </a:p>
        </p:txBody>
      </p:sp>
    </p:spTree>
    <p:extLst>
      <p:ext uri="{BB962C8B-B14F-4D97-AF65-F5344CB8AC3E}">
        <p14:creationId xmlns:p14="http://schemas.microsoft.com/office/powerpoint/2010/main" val="129082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5C548177-A368-4349-9402-B5393058C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která slova nejsou zájmena?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56425AD-CF81-411C-A2C3-24B320A56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2463503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cs-CZ" altLang="cs-CZ" sz="2800" dirty="0"/>
              <a:t>Netopýr, slunce, škola, jaký, tento, se, čí,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800" dirty="0"/>
              <a:t>spálený, potok, nějaký, jeho, jezdit, kdo,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800" dirty="0"/>
              <a:t>modrý, takový, naše, medvěd, cosi, každý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623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5C548177-A368-4349-9402-B5393058C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která slova nejsou zájmena?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56425AD-CF81-411C-A2C3-24B320A56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2463503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cs-CZ" altLang="cs-CZ" sz="2800" dirty="0">
                <a:solidFill>
                  <a:schemeClr val="folHlink"/>
                </a:solidFill>
              </a:rPr>
              <a:t>Netopýr</a:t>
            </a:r>
            <a:r>
              <a:rPr lang="cs-CZ" altLang="cs-CZ" sz="2800" dirty="0"/>
              <a:t>, </a:t>
            </a:r>
            <a:r>
              <a:rPr lang="cs-CZ" altLang="cs-CZ" sz="2800" dirty="0">
                <a:solidFill>
                  <a:schemeClr val="folHlink"/>
                </a:solidFill>
              </a:rPr>
              <a:t>slunce</a:t>
            </a:r>
            <a:r>
              <a:rPr lang="cs-CZ" altLang="cs-CZ" sz="2800" dirty="0"/>
              <a:t>, </a:t>
            </a:r>
            <a:r>
              <a:rPr lang="cs-CZ" altLang="cs-CZ" sz="2800" dirty="0">
                <a:solidFill>
                  <a:schemeClr val="folHlink"/>
                </a:solidFill>
              </a:rPr>
              <a:t>škola</a:t>
            </a:r>
            <a:r>
              <a:rPr lang="cs-CZ" altLang="cs-CZ" sz="2800" dirty="0"/>
              <a:t>, jaký, tento, se, čí,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800" dirty="0">
                <a:solidFill>
                  <a:schemeClr val="folHlink"/>
                </a:solidFill>
              </a:rPr>
              <a:t>spálený</a:t>
            </a:r>
            <a:r>
              <a:rPr lang="cs-CZ" altLang="cs-CZ" sz="2800" dirty="0"/>
              <a:t>, </a:t>
            </a:r>
            <a:r>
              <a:rPr lang="cs-CZ" altLang="cs-CZ" sz="2800" dirty="0">
                <a:solidFill>
                  <a:schemeClr val="folHlink"/>
                </a:solidFill>
              </a:rPr>
              <a:t>potok</a:t>
            </a:r>
            <a:r>
              <a:rPr lang="cs-CZ" altLang="cs-CZ" sz="2800" dirty="0"/>
              <a:t>, nějaký, jeho, </a:t>
            </a:r>
            <a:r>
              <a:rPr lang="cs-CZ" altLang="cs-CZ" sz="2800" dirty="0">
                <a:solidFill>
                  <a:schemeClr val="folHlink"/>
                </a:solidFill>
              </a:rPr>
              <a:t>jezdit</a:t>
            </a:r>
            <a:r>
              <a:rPr lang="cs-CZ" altLang="cs-CZ" sz="2800" dirty="0"/>
              <a:t>, kdo,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800" dirty="0">
                <a:solidFill>
                  <a:schemeClr val="folHlink"/>
                </a:solidFill>
              </a:rPr>
              <a:t>modrý</a:t>
            </a:r>
            <a:r>
              <a:rPr lang="cs-CZ" altLang="cs-CZ" sz="2800" dirty="0"/>
              <a:t>, takový, naše, </a:t>
            </a:r>
            <a:r>
              <a:rPr lang="cs-CZ" altLang="cs-CZ" sz="2800" dirty="0">
                <a:solidFill>
                  <a:schemeClr val="folHlink"/>
                </a:solidFill>
              </a:rPr>
              <a:t>medvěd</a:t>
            </a:r>
            <a:r>
              <a:rPr lang="cs-CZ" altLang="cs-CZ" sz="2800" dirty="0"/>
              <a:t>, cosi, každý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526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07371-0E07-4264-A267-69546342D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ZÁJmena</a:t>
            </a:r>
            <a:r>
              <a:rPr lang="cs-CZ" dirty="0"/>
              <a:t> osobní a přivlastňovací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0FB47E-36E5-4087-BACA-4F07C74BE7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OSOBNÍ</a:t>
            </a:r>
          </a:p>
          <a:p>
            <a:r>
              <a:rPr lang="cs-CZ" dirty="0"/>
              <a:t>označují první, druhou nebo třetí osobu</a:t>
            </a:r>
          </a:p>
          <a:p>
            <a:r>
              <a:rPr lang="cs-CZ" dirty="0"/>
              <a:t>Já se dívám. Ty máš hlad. On sportuje. Ona běží nakoupit. Ono pláče. My jdeme do školy.  Vy jste hodní. Oni jeli do Prahy. Ony budou bruslit.  Ona štěkají. </a:t>
            </a:r>
          </a:p>
          <a:p>
            <a:r>
              <a:rPr lang="cs-CZ" dirty="0"/>
              <a:t>zvratná zájmena se, si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6F6425-BB2F-42E0-A7B2-26DF96B415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PŘIVLASTŇOVACÍ</a:t>
            </a:r>
          </a:p>
          <a:p>
            <a:r>
              <a:rPr lang="cs-CZ" dirty="0"/>
              <a:t>přivlastňujeme první, druhé nebo třetí osobě</a:t>
            </a:r>
          </a:p>
          <a:p>
            <a:r>
              <a:rPr lang="cs-CZ" dirty="0"/>
              <a:t>můj sešit, moje kniha, tvoje ponožka, svůj naše dítě, váš pes, její sestra….</a:t>
            </a:r>
          </a:p>
        </p:txBody>
      </p:sp>
    </p:spTree>
    <p:extLst>
      <p:ext uri="{BB962C8B-B14F-4D97-AF65-F5344CB8AC3E}">
        <p14:creationId xmlns:p14="http://schemas.microsoft.com/office/powerpoint/2010/main" val="3903273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07371-0E07-4264-A267-69546342D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 přivlastňovací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6F6425-BB2F-42E0-A7B2-26DF96B41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9217" y="2017343"/>
            <a:ext cx="9609706" cy="3441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PŘIVLASTŇOVACÍ</a:t>
            </a:r>
          </a:p>
          <a:p>
            <a:r>
              <a:rPr lang="cs-CZ" dirty="0"/>
              <a:t>přivlastňujeme první, druhé nebo třetí osobě</a:t>
            </a:r>
          </a:p>
          <a:p>
            <a:r>
              <a:rPr lang="cs-CZ" dirty="0"/>
              <a:t>pozor na: </a:t>
            </a:r>
          </a:p>
          <a:p>
            <a:r>
              <a:rPr lang="cs-CZ" dirty="0"/>
              <a:t>2., 3., 6., pád (té) naší / (těch) našich, (těm) našim</a:t>
            </a:r>
          </a:p>
          <a:p>
            <a:r>
              <a:rPr lang="cs-CZ" dirty="0"/>
              <a:t>4. pád (tu naši)</a:t>
            </a:r>
          </a:p>
          <a:p>
            <a:r>
              <a:rPr lang="cs-CZ" dirty="0"/>
              <a:t>7. pád (tou) naší, (tím) naším</a:t>
            </a:r>
          </a:p>
        </p:txBody>
      </p:sp>
    </p:spTree>
    <p:extLst>
      <p:ext uri="{BB962C8B-B14F-4D97-AF65-F5344CB8AC3E}">
        <p14:creationId xmlns:p14="http://schemas.microsoft.com/office/powerpoint/2010/main" val="290282954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62</TotalTime>
  <Words>839</Words>
  <Application>Microsoft Office PowerPoint</Application>
  <PresentationFormat>Širokoúhlá obrazovka</PresentationFormat>
  <Paragraphs>96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Gill Sans MT</vt:lpstr>
      <vt:lpstr>Wingdings</vt:lpstr>
      <vt:lpstr>Galerie</vt:lpstr>
      <vt:lpstr>ZÁJMENA</vt:lpstr>
      <vt:lpstr>Prezentace aplikace PowerPoint</vt:lpstr>
      <vt:lpstr>Zájmena </vt:lpstr>
      <vt:lpstr>Druhy zájmen</vt:lpstr>
      <vt:lpstr>Vyhledej zájmena a zkus určit jejich druh.</vt:lpstr>
      <vt:lpstr>která slova nejsou zájmena?</vt:lpstr>
      <vt:lpstr>která slova nejsou zájmena?</vt:lpstr>
      <vt:lpstr>ZÁJmena osobní a přivlastňovací</vt:lpstr>
      <vt:lpstr> přivlastňovací</vt:lpstr>
      <vt:lpstr>Zvratné zájmeno X předložka si / se</vt:lpstr>
      <vt:lpstr>Rozlište zvratné zájmeno a předložku</vt:lpstr>
      <vt:lpstr>ZÁJmena tázací a ukazovací</vt:lpstr>
      <vt:lpstr>ZÁJmena tázací a vztažná</vt:lpstr>
      <vt:lpstr>ZÁJmena záporná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ZÁJMENA</dc:title>
  <dc:creator>Kšandová Jitka</dc:creator>
  <cp:lastModifiedBy>Nicola Gottsteinová</cp:lastModifiedBy>
  <cp:revision>15</cp:revision>
  <dcterms:created xsi:type="dcterms:W3CDTF">2020-03-25T08:00:10Z</dcterms:created>
  <dcterms:modified xsi:type="dcterms:W3CDTF">2020-03-27T09:17:02Z</dcterms:modified>
</cp:coreProperties>
</file>