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82" r:id="rId3"/>
    <p:sldId id="270" r:id="rId4"/>
    <p:sldId id="280" r:id="rId5"/>
    <p:sldId id="281" r:id="rId6"/>
    <p:sldId id="269" r:id="rId7"/>
    <p:sldId id="268" r:id="rId8"/>
    <p:sldId id="271" r:id="rId9"/>
    <p:sldId id="272" r:id="rId10"/>
    <p:sldId id="264" r:id="rId11"/>
    <p:sldId id="278" r:id="rId12"/>
    <p:sldId id="279" r:id="rId13"/>
    <p:sldId id="273" r:id="rId14"/>
    <p:sldId id="274" r:id="rId15"/>
    <p:sldId id="275" r:id="rId16"/>
    <p:sldId id="277" r:id="rId17"/>
    <p:sldId id="263" r:id="rId18"/>
    <p:sldId id="256" r:id="rId19"/>
    <p:sldId id="258" r:id="rId20"/>
    <p:sldId id="261" r:id="rId21"/>
    <p:sldId id="266" r:id="rId22"/>
    <p:sldId id="283" r:id="rId23"/>
    <p:sldId id="284" r:id="rId24"/>
    <p:sldId id="285" r:id="rId25"/>
    <p:sldId id="286" r:id="rId26"/>
    <p:sldId id="287" r:id="rId27"/>
    <p:sldId id="288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CAB2-5687-4083-A3B0-F849FD1EBD0B}" type="datetimeFigureOut">
              <a:rPr lang="cs-CZ" smtClean="0"/>
              <a:t>16.04.2020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02EE9-D80D-4F91-8CB1-4E92ABEA0E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3557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CAB2-5687-4083-A3B0-F849FD1EBD0B}" type="datetimeFigureOut">
              <a:rPr lang="cs-CZ" smtClean="0"/>
              <a:t>16.04.2020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02EE9-D80D-4F91-8CB1-4E92ABEA0E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9752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CAB2-5687-4083-A3B0-F849FD1EBD0B}" type="datetimeFigureOut">
              <a:rPr lang="cs-CZ" smtClean="0"/>
              <a:t>16.04.2020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02EE9-D80D-4F91-8CB1-4E92ABEA0EB5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2656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CAB2-5687-4083-A3B0-F849FD1EBD0B}" type="datetimeFigureOut">
              <a:rPr lang="cs-CZ" smtClean="0"/>
              <a:t>16.04.2020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02EE9-D80D-4F91-8CB1-4E92ABEA0E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40322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CAB2-5687-4083-A3B0-F849FD1EBD0B}" type="datetimeFigureOut">
              <a:rPr lang="cs-CZ" smtClean="0"/>
              <a:t>16.04.2020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02EE9-D80D-4F91-8CB1-4E92ABEA0EB5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4174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CAB2-5687-4083-A3B0-F849FD1EBD0B}" type="datetimeFigureOut">
              <a:rPr lang="cs-CZ" smtClean="0"/>
              <a:t>16.04.2020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02EE9-D80D-4F91-8CB1-4E92ABEA0E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36767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CAB2-5687-4083-A3B0-F849FD1EBD0B}" type="datetimeFigureOut">
              <a:rPr lang="cs-CZ" smtClean="0"/>
              <a:t>16.04.2020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02EE9-D80D-4F91-8CB1-4E92ABEA0E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20480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CAB2-5687-4083-A3B0-F849FD1EBD0B}" type="datetimeFigureOut">
              <a:rPr lang="cs-CZ" smtClean="0"/>
              <a:t>16.04.2020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02EE9-D80D-4F91-8CB1-4E92ABEA0E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0344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CAB2-5687-4083-A3B0-F849FD1EBD0B}" type="datetimeFigureOut">
              <a:rPr lang="cs-CZ" smtClean="0"/>
              <a:t>16.04.2020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02EE9-D80D-4F91-8CB1-4E92ABEA0E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0137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CAB2-5687-4083-A3B0-F849FD1EBD0B}" type="datetimeFigureOut">
              <a:rPr lang="cs-CZ" smtClean="0"/>
              <a:t>16.04.2020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02EE9-D80D-4F91-8CB1-4E92ABEA0E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8444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CAB2-5687-4083-A3B0-F849FD1EBD0B}" type="datetimeFigureOut">
              <a:rPr lang="cs-CZ" smtClean="0"/>
              <a:t>16.04.2020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02EE9-D80D-4F91-8CB1-4E92ABEA0E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9776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CAB2-5687-4083-A3B0-F849FD1EBD0B}" type="datetimeFigureOut">
              <a:rPr lang="cs-CZ" smtClean="0"/>
              <a:t>16.04.2020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02EE9-D80D-4F91-8CB1-4E92ABEA0E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7866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CAB2-5687-4083-A3B0-F849FD1EBD0B}" type="datetimeFigureOut">
              <a:rPr lang="cs-CZ" smtClean="0"/>
              <a:t>16.04.2020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02EE9-D80D-4F91-8CB1-4E92ABEA0E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4644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CAB2-5687-4083-A3B0-F849FD1EBD0B}" type="datetimeFigureOut">
              <a:rPr lang="cs-CZ" smtClean="0"/>
              <a:t>16.04.2020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02EE9-D80D-4F91-8CB1-4E92ABEA0E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1574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CAB2-5687-4083-A3B0-F849FD1EBD0B}" type="datetimeFigureOut">
              <a:rPr lang="cs-CZ" smtClean="0"/>
              <a:t>16.04.2020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02EE9-D80D-4F91-8CB1-4E92ABEA0E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9592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CAB2-5687-4083-A3B0-F849FD1EBD0B}" type="datetimeFigureOut">
              <a:rPr lang="cs-CZ" smtClean="0"/>
              <a:t>16.04.2020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02EE9-D80D-4F91-8CB1-4E92ABEA0E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3026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CCAB2-5687-4083-A3B0-F849FD1EBD0B}" type="datetimeFigureOut">
              <a:rPr lang="cs-CZ" smtClean="0"/>
              <a:t>16.04.2020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5C02EE9-D80D-4F91-8CB1-4E92ABEA0E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6715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diacreator.cz/mc/index.php?opentitle=Cesky_jazyk5/Cesky_jazyk5.mc&amp;pageord=57" TargetMode="External"/><Relationship Id="rId2" Type="http://schemas.openxmlformats.org/officeDocument/2006/relationships/hyperlink" Target="https://www.mediacreator.cz/mc/index.php?opentitle=Cesky_jazyk5/Cesky_jazyk5.mc&amp;pageord=56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mediacreator.cz/mc/index.php?opentitle=Cesky_jazyk5/Cesky_jazyk5.mc&amp;pageord=59" TargetMode="External"/><Relationship Id="rId4" Type="http://schemas.openxmlformats.org/officeDocument/2006/relationships/hyperlink" Target="https://www.mediacreator.cz/mc/index.php?opentitle=Cesky_jazyk5/Cesky_jazyk5.mc&amp;pageord=58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diacreator.cz/mc/index.php?opentitle=Cesky_jazyk5_2_PS/Cesky_jazyk5_2_PS.mc&amp;maintitle=Cesky_jazyk5/Cesky_jazyk5.mc&amp;pageord=12" TargetMode="External"/><Relationship Id="rId2" Type="http://schemas.openxmlformats.org/officeDocument/2006/relationships/hyperlink" Target="https://www.mediacreator.cz/mc/index.php?opentitle=Cesky_jazyk5_2_PS/Cesky_jazyk5_2_PS.mc&amp;maintitle=Cesky_jazyk5/Cesky_jazyk5.mc&amp;pageord=1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ediacreator.cz/mc/index.php?opentitle=Cesky_jazyk5_2_PS/Cesky_jazyk5_2_PS.mc&amp;maintitle=Cesky_jazyk5/Cesky_jazyk5.mc&amp;pageord=13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1_kLOnJ2Ids" TargetMode="External"/><Relationship Id="rId2" Type="http://schemas.openxmlformats.org/officeDocument/2006/relationships/hyperlink" Target="https://www.youtube.com/watch?v=4qUQuMUGPoI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3DB8E9-2640-49FE-9484-1D64D7A05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ČÍSLOVKY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F20E53-13B1-4E38-BD2A-2339808FD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2800" dirty="0"/>
          </a:p>
          <a:p>
            <a:r>
              <a:rPr lang="cs-CZ" sz="2800" dirty="0"/>
              <a:t>slova, která vyjadřují </a:t>
            </a:r>
          </a:p>
          <a:p>
            <a:pPr lvl="1"/>
            <a:r>
              <a:rPr lang="cs-CZ" sz="2400" dirty="0"/>
              <a:t>určité nebo neurčité množství (málo, sedm, patnáct)</a:t>
            </a:r>
          </a:p>
          <a:p>
            <a:pPr lvl="1"/>
            <a:r>
              <a:rPr lang="cs-CZ" sz="2400" dirty="0"/>
              <a:t>pořadí (poslední, několikátý)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0707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řadové číslovky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8" y="1628800"/>
            <a:ext cx="7924803" cy="4619600"/>
          </a:xfrm>
        </p:spPr>
        <p:txBody>
          <a:bodyPr>
            <a:normAutofit/>
          </a:bodyPr>
          <a:lstStyle/>
          <a:p>
            <a:r>
              <a:rPr lang="cs-CZ" sz="2000" dirty="0"/>
              <a:t>skloňují se jako přídavná jména mladý/jarní</a:t>
            </a:r>
          </a:p>
          <a:p>
            <a:r>
              <a:rPr lang="cs-CZ" sz="2000" dirty="0"/>
              <a:t>jsou-li </a:t>
            </a:r>
            <a:r>
              <a:rPr lang="cs-CZ" sz="2000" dirty="0">
                <a:solidFill>
                  <a:srgbClr val="FF0000"/>
                </a:solidFill>
              </a:rPr>
              <a:t>napsané</a:t>
            </a:r>
            <a:r>
              <a:rPr lang="cs-CZ" sz="2000" dirty="0"/>
              <a:t> číslicemi, </a:t>
            </a:r>
            <a:r>
              <a:rPr lang="cs-CZ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PÍŠEME</a:t>
            </a:r>
            <a:r>
              <a:rPr lang="cs-CZ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/>
              <a:t>tečku:</a:t>
            </a:r>
          </a:p>
          <a:p>
            <a:pPr lvl="1"/>
            <a:r>
              <a:rPr lang="cs-CZ" sz="2000" dirty="0"/>
              <a:t>Jiří má svátek 24. dubna.</a:t>
            </a:r>
          </a:p>
          <a:p>
            <a:pPr lvl="1"/>
            <a:r>
              <a:rPr lang="cs-CZ" sz="2000" dirty="0"/>
              <a:t>Obsadil 8. místo.</a:t>
            </a:r>
          </a:p>
          <a:p>
            <a:pPr lvl="1"/>
            <a:r>
              <a:rPr lang="cs-CZ" sz="2000" dirty="0"/>
              <a:t>Žil ve 20. století. </a:t>
            </a:r>
          </a:p>
          <a:p>
            <a:r>
              <a:rPr lang="cs-CZ" sz="2000" b="1" dirty="0"/>
              <a:t>tečku</a:t>
            </a:r>
            <a:r>
              <a:rPr lang="cs-CZ" sz="2000" b="1" u="sng" dirty="0"/>
              <a:t> </a:t>
            </a:r>
            <a:r>
              <a:rPr lang="cs-CZ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NEPÍŠEME </a:t>
            </a:r>
            <a:r>
              <a:rPr lang="cs-CZ" sz="2000" dirty="0"/>
              <a:t>za:</a:t>
            </a:r>
          </a:p>
          <a:p>
            <a:pPr lvl="1"/>
            <a:r>
              <a:rPr lang="cs-CZ" sz="2000" dirty="0"/>
              <a:t>letopočtem ( v roce 1278)</a:t>
            </a:r>
          </a:p>
          <a:p>
            <a:pPr lvl="1"/>
            <a:r>
              <a:rPr lang="cs-CZ" sz="2000" dirty="0"/>
              <a:t>datem napsaným zlomkem  (12/04/2017)</a:t>
            </a:r>
          </a:p>
          <a:p>
            <a:pPr lvl="1"/>
            <a:r>
              <a:rPr lang="cs-CZ" sz="2000" dirty="0"/>
              <a:t>za označením stránky, odstavce apod. (cvičení 4, strana 8)</a:t>
            </a:r>
          </a:p>
          <a:p>
            <a:pPr marL="457200" lvl="1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35345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EC4677-6F98-49BD-B51F-71169C8C1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Doplňte tečky za řadovými číslovkami.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89111D-42F6-4918-BC63-777E4032D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2160590"/>
            <a:ext cx="7490793" cy="4292746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Přijedeme 10 dubna. </a:t>
            </a:r>
          </a:p>
          <a:p>
            <a:pPr algn="just">
              <a:buNone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Za domácí úkol vypracujte 7 cvičení na straně 77 nahoře. </a:t>
            </a:r>
          </a:p>
          <a:p>
            <a:pPr algn="just">
              <a:buNone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Dopis napsal v Praze dne 9 5 2020. </a:t>
            </a:r>
          </a:p>
          <a:p>
            <a:pPr algn="just">
              <a:buNone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 9 oknech není sklo. </a:t>
            </a:r>
          </a:p>
          <a:p>
            <a:pPr algn="just">
              <a:buNone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Dorazí za 30  minut.</a:t>
            </a:r>
          </a:p>
          <a:p>
            <a:pPr algn="just">
              <a:buNone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Do  školy  začal chodit v 7 letech. </a:t>
            </a:r>
          </a:p>
          <a:p>
            <a:pPr algn="just">
              <a:buNone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Bude se konat školní sraz po 25 letech. </a:t>
            </a:r>
          </a:p>
          <a:p>
            <a:pPr algn="just">
              <a:buNone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Narodil se na konci 19 století. </a:t>
            </a:r>
          </a:p>
          <a:p>
            <a:pPr algn="just">
              <a:buNone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Náš byt je  ve 3 poschodí,  dveře číslo 6 vlevo.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647770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EC4677-6F98-49BD-B51F-71169C8C1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Doplňte tečky za řadovými číslovkami.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89111D-42F6-4918-BC63-777E4032D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2160590"/>
            <a:ext cx="7490793" cy="4292746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Přijedeme 10. dubna. </a:t>
            </a:r>
          </a:p>
          <a:p>
            <a:pPr algn="just">
              <a:buNone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Za domácí úkol vypracujte 7. cvičení na straně 77 nahoře. </a:t>
            </a:r>
          </a:p>
          <a:p>
            <a:pPr algn="just">
              <a:buNone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Dopis napsal v Praze dne 9. 5. 2020. </a:t>
            </a:r>
          </a:p>
          <a:p>
            <a:pPr algn="just">
              <a:buNone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 9 oknech není sklo. </a:t>
            </a:r>
          </a:p>
          <a:p>
            <a:pPr algn="just">
              <a:buNone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Dorazí za 30 minut.</a:t>
            </a:r>
          </a:p>
          <a:p>
            <a:pPr algn="just">
              <a:buNone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Do  školy  začal chodit v 7 letech. </a:t>
            </a:r>
          </a:p>
          <a:p>
            <a:pPr algn="just">
              <a:buNone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Bude se konat školní sraz po 25 letech. </a:t>
            </a:r>
          </a:p>
          <a:p>
            <a:pPr algn="just">
              <a:buNone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Narodil se na konci 19. století. </a:t>
            </a:r>
          </a:p>
          <a:p>
            <a:pPr algn="just">
              <a:buNone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Náš byt je  ve 3. poschodí,  dveře číslo 6 vlevo.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7737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FBE931-5BE3-4284-9AD5-E5581F55C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druhové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AA9FC7-21EC-4554-BE53-E227A1942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628800"/>
            <a:ext cx="7490794" cy="4412563"/>
          </a:xfrm>
        </p:spPr>
        <p:txBody>
          <a:bodyPr>
            <a:noAutofit/>
          </a:bodyPr>
          <a:lstStyle/>
          <a:p>
            <a:r>
              <a:rPr lang="cs-CZ" sz="2400" dirty="0"/>
              <a:t>odpovídají na otázku: </a:t>
            </a:r>
            <a:r>
              <a:rPr lang="cs-CZ" sz="2400" dirty="0">
                <a:solidFill>
                  <a:srgbClr val="FF0000"/>
                </a:solidFill>
              </a:rPr>
              <a:t>kolikerý, kolikerá, kolikeré </a:t>
            </a:r>
            <a:r>
              <a:rPr lang="cs-CZ" sz="2400" dirty="0"/>
              <a:t>? </a:t>
            </a:r>
          </a:p>
          <a:p>
            <a:r>
              <a:rPr lang="cs-CZ" sz="2400" dirty="0"/>
              <a:t>vyjadřují množství druhů</a:t>
            </a:r>
          </a:p>
          <a:p>
            <a:r>
              <a:rPr lang="cs-CZ" sz="2400" dirty="0"/>
              <a:t>mohou být: </a:t>
            </a:r>
          </a:p>
          <a:p>
            <a:pPr lvl="1"/>
            <a:r>
              <a:rPr lang="cs-CZ" sz="2400" dirty="0">
                <a:solidFill>
                  <a:srgbClr val="FF0000"/>
                </a:solidFill>
              </a:rPr>
              <a:t>určité</a:t>
            </a:r>
          </a:p>
          <a:p>
            <a:pPr lvl="2"/>
            <a:r>
              <a:rPr lang="cs-CZ" sz="2400" dirty="0"/>
              <a:t>dvojí text, troje ponožky, patery noviny</a:t>
            </a:r>
          </a:p>
          <a:p>
            <a:pPr lvl="1"/>
            <a:r>
              <a:rPr lang="cs-CZ" sz="2400" dirty="0">
                <a:solidFill>
                  <a:srgbClr val="FF0000"/>
                </a:solidFill>
              </a:rPr>
              <a:t>neurčité</a:t>
            </a:r>
          </a:p>
          <a:p>
            <a:pPr lvl="2"/>
            <a:r>
              <a:rPr lang="cs-CZ" sz="2400" dirty="0"/>
              <a:t>několikerý text, kolikerá dívka, několikeré dítě</a:t>
            </a:r>
          </a:p>
          <a:p>
            <a:pPr lvl="2"/>
            <a:r>
              <a:rPr lang="cs-CZ" sz="2400" dirty="0"/>
              <a:t> několikery, několikerý, kolikerý</a:t>
            </a:r>
          </a:p>
        </p:txBody>
      </p:sp>
    </p:spTree>
    <p:extLst>
      <p:ext uri="{BB962C8B-B14F-4D97-AF65-F5344CB8AC3E}">
        <p14:creationId xmlns:p14="http://schemas.microsoft.com/office/powerpoint/2010/main" val="3885115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FBE931-5BE3-4284-9AD5-E5581F55C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násobné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AA9FC7-21EC-4554-BE53-E227A1942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7" y="1628800"/>
            <a:ext cx="7924803" cy="4412563"/>
          </a:xfrm>
        </p:spPr>
        <p:txBody>
          <a:bodyPr>
            <a:noAutofit/>
          </a:bodyPr>
          <a:lstStyle/>
          <a:p>
            <a:r>
              <a:rPr lang="cs-CZ" sz="2400" dirty="0"/>
              <a:t>odpovídají na otázku: </a:t>
            </a:r>
            <a:r>
              <a:rPr lang="cs-CZ" sz="2400" dirty="0">
                <a:solidFill>
                  <a:srgbClr val="FF0000"/>
                </a:solidFill>
              </a:rPr>
              <a:t>kolikrát, kolikanásobný/á/é</a:t>
            </a:r>
            <a:r>
              <a:rPr lang="cs-CZ" sz="2400" dirty="0"/>
              <a:t>? </a:t>
            </a:r>
          </a:p>
          <a:p>
            <a:r>
              <a:rPr lang="cs-CZ" sz="2400" dirty="0"/>
              <a:t>vyjadřují kolikrát se něco vyskytuje, dělá, se něco znásobilo</a:t>
            </a:r>
          </a:p>
          <a:p>
            <a:r>
              <a:rPr lang="cs-CZ" sz="2400" dirty="0"/>
              <a:t>mohou být: </a:t>
            </a:r>
          </a:p>
          <a:p>
            <a:pPr lvl="1"/>
            <a:r>
              <a:rPr lang="cs-CZ" sz="2400" dirty="0">
                <a:solidFill>
                  <a:srgbClr val="FF0000"/>
                </a:solidFill>
              </a:rPr>
              <a:t>určité</a:t>
            </a:r>
          </a:p>
          <a:p>
            <a:pPr lvl="2"/>
            <a:r>
              <a:rPr lang="cs-CZ" sz="2400" dirty="0"/>
              <a:t>jednou, pětkrát, sedminásobný</a:t>
            </a:r>
          </a:p>
          <a:p>
            <a:pPr lvl="1"/>
            <a:r>
              <a:rPr lang="cs-CZ" sz="2400" dirty="0">
                <a:solidFill>
                  <a:srgbClr val="FF0000"/>
                </a:solidFill>
              </a:rPr>
              <a:t>neurčité</a:t>
            </a:r>
          </a:p>
          <a:p>
            <a:pPr lvl="2"/>
            <a:r>
              <a:rPr lang="cs-CZ" sz="2400" dirty="0"/>
              <a:t>několikrát, mnohokrát, několikanásobný/á/é</a:t>
            </a:r>
          </a:p>
        </p:txBody>
      </p:sp>
    </p:spTree>
    <p:extLst>
      <p:ext uri="{BB962C8B-B14F-4D97-AF65-F5344CB8AC3E}">
        <p14:creationId xmlns:p14="http://schemas.microsoft.com/office/powerpoint/2010/main" val="4166118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C0C785-6B99-4422-B3F4-45424AD5B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7346777" cy="1320800"/>
          </a:xfrm>
        </p:spPr>
        <p:txBody>
          <a:bodyPr/>
          <a:lstStyle/>
          <a:p>
            <a:r>
              <a:rPr lang="cs-CZ" dirty="0"/>
              <a:t>Procvičování: určete druh číslovek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981055-50EA-4FA2-9AD1-0DB918BCF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00808"/>
            <a:ext cx="6347714" cy="434055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jedno dítě</a:t>
            </a:r>
          </a:p>
          <a:p>
            <a:r>
              <a:rPr lang="cs-CZ" dirty="0"/>
              <a:t>½ chleba</a:t>
            </a:r>
          </a:p>
          <a:p>
            <a:r>
              <a:rPr lang="cs-CZ" dirty="0"/>
              <a:t>pátý měsíc</a:t>
            </a:r>
          </a:p>
          <a:p>
            <a:r>
              <a:rPr lang="cs-CZ" dirty="0"/>
              <a:t>nastupujte po dvou</a:t>
            </a:r>
          </a:p>
          <a:p>
            <a:r>
              <a:rPr lang="cs-CZ" dirty="0"/>
              <a:t>už jsme tam byli mnohokrát</a:t>
            </a:r>
          </a:p>
          <a:p>
            <a:r>
              <a:rPr lang="cs-CZ" dirty="0"/>
              <a:t>vezmi si alespoň troje ponožky</a:t>
            </a:r>
          </a:p>
          <a:p>
            <a:r>
              <a:rPr lang="cs-CZ" dirty="0"/>
              <a:t>mnoho rad</a:t>
            </a:r>
          </a:p>
          <a:p>
            <a:r>
              <a:rPr lang="cs-CZ" dirty="0"/>
              <a:t>sedmnáct tisíc korun</a:t>
            </a:r>
          </a:p>
          <a:p>
            <a:r>
              <a:rPr lang="cs-CZ" dirty="0"/>
              <a:t>poslední v pořadí</a:t>
            </a:r>
          </a:p>
          <a:p>
            <a:r>
              <a:rPr lang="cs-CZ" dirty="0"/>
              <a:t>mnohonásobné</a:t>
            </a:r>
          </a:p>
          <a:p>
            <a:r>
              <a:rPr lang="cs-CZ" dirty="0"/>
              <a:t>miliarda hvězd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68755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CFB533-A5E1-44B0-AB25-45B8A99FA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Určete druh číslovek</a:t>
            </a:r>
          </a:p>
        </p:txBody>
      </p:sp>
      <p:sp>
        <p:nvSpPr>
          <p:cNvPr id="3" name="Zástupný symbol pro obsah 3">
            <a:extLst>
              <a:ext uri="{FF2B5EF4-FFF2-40B4-BE49-F238E27FC236}">
                <a16:creationId xmlns:a16="http://schemas.microsoft.com/office/drawing/2014/main" id="{9AC8EC1C-1ABC-4A4A-B856-151579CF9003}"/>
              </a:ext>
            </a:extLst>
          </p:cNvPr>
          <p:cNvSpPr txBox="1">
            <a:spLocks/>
          </p:cNvSpPr>
          <p:nvPr/>
        </p:nvSpPr>
        <p:spPr>
          <a:xfrm>
            <a:off x="467544" y="1930400"/>
            <a:ext cx="4860032" cy="4728419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jedno dítě</a:t>
            </a:r>
          </a:p>
          <a:p>
            <a:r>
              <a:rPr lang="cs-CZ" sz="2400" dirty="0"/>
              <a:t>½ chleba</a:t>
            </a:r>
          </a:p>
          <a:p>
            <a:r>
              <a:rPr lang="cs-CZ" sz="2400" dirty="0"/>
              <a:t>pátý měsíc</a:t>
            </a:r>
          </a:p>
          <a:p>
            <a:r>
              <a:rPr lang="cs-CZ" sz="2400" dirty="0"/>
              <a:t>nastupujte po dvou</a:t>
            </a:r>
          </a:p>
          <a:p>
            <a:r>
              <a:rPr lang="cs-CZ" sz="2400" dirty="0"/>
              <a:t>už jsme tam byli mnohokrát</a:t>
            </a:r>
          </a:p>
          <a:p>
            <a:r>
              <a:rPr lang="cs-CZ" sz="2400" dirty="0"/>
              <a:t>vezmi si alespoň troje ponožky</a:t>
            </a:r>
          </a:p>
          <a:p>
            <a:r>
              <a:rPr lang="cs-CZ" sz="2400" dirty="0"/>
              <a:t>mnoho rad</a:t>
            </a:r>
          </a:p>
          <a:p>
            <a:r>
              <a:rPr lang="cs-CZ" sz="2400" dirty="0"/>
              <a:t>sedmnáct tisíc korun</a:t>
            </a:r>
          </a:p>
          <a:p>
            <a:r>
              <a:rPr lang="cs-CZ" sz="2400" dirty="0"/>
              <a:t>poslední v pořadí</a:t>
            </a:r>
          </a:p>
          <a:p>
            <a:r>
              <a:rPr lang="cs-CZ" sz="2400" dirty="0"/>
              <a:t>mnohonásobné</a:t>
            </a:r>
          </a:p>
          <a:p>
            <a:r>
              <a:rPr lang="cs-CZ" sz="2400" dirty="0"/>
              <a:t>miliarda hvězd</a:t>
            </a:r>
          </a:p>
        </p:txBody>
      </p:sp>
      <p:sp>
        <p:nvSpPr>
          <p:cNvPr id="4" name="Zástupný symbol pro obsah 4">
            <a:extLst>
              <a:ext uri="{FF2B5EF4-FFF2-40B4-BE49-F238E27FC236}">
                <a16:creationId xmlns:a16="http://schemas.microsoft.com/office/drawing/2014/main" id="{B5E1B4CC-B801-457E-BF3C-1B112E21A92C}"/>
              </a:ext>
            </a:extLst>
          </p:cNvPr>
          <p:cNvSpPr txBox="1">
            <a:spLocks/>
          </p:cNvSpPr>
          <p:nvPr/>
        </p:nvSpPr>
        <p:spPr>
          <a:xfrm>
            <a:off x="5327576" y="1930400"/>
            <a:ext cx="4283968" cy="4728419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/>
              <a:t>určitá, základní</a:t>
            </a:r>
          </a:p>
          <a:p>
            <a:r>
              <a:rPr lang="cs-CZ" sz="2400"/>
              <a:t>určitá, základní</a:t>
            </a:r>
          </a:p>
          <a:p>
            <a:r>
              <a:rPr lang="cs-CZ" sz="2400"/>
              <a:t>určitá, řadová</a:t>
            </a:r>
          </a:p>
          <a:p>
            <a:r>
              <a:rPr lang="cs-CZ" sz="2400"/>
              <a:t>určitá, základní</a:t>
            </a:r>
          </a:p>
          <a:p>
            <a:r>
              <a:rPr lang="cs-CZ" sz="2400"/>
              <a:t>neurčitá, násobná</a:t>
            </a:r>
          </a:p>
          <a:p>
            <a:r>
              <a:rPr lang="cs-CZ" sz="2400"/>
              <a:t>určitá, druhová</a:t>
            </a:r>
          </a:p>
          <a:p>
            <a:r>
              <a:rPr lang="cs-CZ" sz="2400"/>
              <a:t>neurčitá, základní</a:t>
            </a:r>
          </a:p>
          <a:p>
            <a:r>
              <a:rPr lang="cs-CZ" sz="2400"/>
              <a:t>určitá, základní</a:t>
            </a:r>
          </a:p>
          <a:p>
            <a:r>
              <a:rPr lang="cs-CZ" sz="2400"/>
              <a:t>neurčitá, řadová</a:t>
            </a:r>
          </a:p>
          <a:p>
            <a:r>
              <a:rPr lang="cs-CZ" sz="2400"/>
              <a:t>neurčitá, násobná</a:t>
            </a:r>
          </a:p>
          <a:p>
            <a:r>
              <a:rPr lang="cs-CZ" sz="2400"/>
              <a:t>určitá, základní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81274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Zápis číslovek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8" y="2160590"/>
            <a:ext cx="7058745" cy="3880773"/>
          </a:xfrm>
        </p:spPr>
        <p:txBody>
          <a:bodyPr>
            <a:normAutofit lnSpcReduction="10000"/>
          </a:bodyPr>
          <a:lstStyle/>
          <a:p>
            <a:pPr lvl="0"/>
            <a:r>
              <a:rPr lang="cs-CZ" dirty="0"/>
              <a:t>ZVLÁŠŤ!</a:t>
            </a:r>
          </a:p>
          <a:p>
            <a:pPr lvl="0"/>
            <a:r>
              <a:rPr lang="cs-CZ" dirty="0"/>
              <a:t>21 – dvacet jedna (jednadvacet)</a:t>
            </a:r>
          </a:p>
          <a:p>
            <a:pPr lvl="0"/>
            <a:r>
              <a:rPr lang="cs-CZ" dirty="0"/>
              <a:t>99 – devadesát devět (devětadevadesát)</a:t>
            </a:r>
          </a:p>
          <a:p>
            <a:pPr lvl="0"/>
            <a:r>
              <a:rPr lang="cs-CZ" dirty="0"/>
              <a:t>857 – osm set padesát sedm</a:t>
            </a:r>
          </a:p>
          <a:p>
            <a:pPr lvl="0"/>
            <a:r>
              <a:rPr lang="cs-CZ" dirty="0"/>
              <a:t>1970 – tisíc devět set sedmdesát</a:t>
            </a:r>
          </a:p>
          <a:p>
            <a:r>
              <a:rPr lang="cs-CZ" dirty="0"/>
              <a:t>22 = dvacet dva</a:t>
            </a:r>
          </a:p>
          <a:p>
            <a:r>
              <a:rPr lang="cs-CZ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98 = osmadevadesát</a:t>
            </a:r>
          </a:p>
          <a:p>
            <a:r>
              <a:rPr lang="cs-CZ" dirty="0"/>
              <a:t>435 = čtyři sta třicet pět</a:t>
            </a:r>
          </a:p>
          <a:p>
            <a:r>
              <a:rPr lang="cs-CZ" dirty="0"/>
              <a:t>2017 = dva tisíce sedmnáct</a:t>
            </a:r>
          </a:p>
          <a:p>
            <a:r>
              <a:rPr lang="cs-CZ" dirty="0"/>
              <a:t>10 641 = deset tisíc šest set čtyřicet jedna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70688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09599" y="609600"/>
            <a:ext cx="6842721" cy="1320800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Číslovky</a:t>
            </a:r>
            <a:br>
              <a:rPr lang="cs-CZ" dirty="0"/>
            </a:br>
            <a:r>
              <a:rPr lang="cs-CZ" sz="2800" dirty="0"/>
              <a:t>SKLOŇOVÁNÍ DVA, OBA – rozlišují rod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25801" y="1955483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800" dirty="0"/>
              <a:t>DVA SEŠITY				OBA SEŠITY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i="1" u="sng" dirty="0">
                <a:solidFill>
                  <a:srgbClr val="FF0000"/>
                </a:solidFill>
              </a:rPr>
              <a:t>DVOU</a:t>
            </a:r>
            <a:r>
              <a:rPr lang="cs-CZ" sz="2800" dirty="0"/>
              <a:t> SEŠITŮ			</a:t>
            </a:r>
            <a:r>
              <a:rPr lang="cs-CZ" sz="2800" b="1" i="1" u="sng" dirty="0">
                <a:solidFill>
                  <a:srgbClr val="FF0000"/>
                </a:solidFill>
              </a:rPr>
              <a:t>OBOU </a:t>
            </a:r>
            <a:r>
              <a:rPr lang="cs-CZ" sz="2800" dirty="0"/>
              <a:t>SEŠITŮ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i="1" u="sng" dirty="0">
                <a:solidFill>
                  <a:srgbClr val="FF0000"/>
                </a:solidFill>
              </a:rPr>
              <a:t>DVĚMA</a:t>
            </a:r>
            <a:r>
              <a:rPr lang="cs-CZ" sz="2800" dirty="0"/>
              <a:t> SEŠITŮM		</a:t>
            </a:r>
            <a:r>
              <a:rPr lang="cs-CZ" sz="2800" b="1" i="1" u="sng" dirty="0">
                <a:solidFill>
                  <a:srgbClr val="FF0000"/>
                </a:solidFill>
              </a:rPr>
              <a:t>OBĚMA</a:t>
            </a:r>
            <a:r>
              <a:rPr lang="cs-CZ" sz="2800" dirty="0"/>
              <a:t> SEŠITŮM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DVA SEŠITY				OBA SEŠITY</a:t>
            </a:r>
          </a:p>
          <a:p>
            <a:pPr marL="457200" indent="-457200">
              <a:buAutoNum type="arabicPeriod" startAt="6"/>
            </a:pPr>
            <a:r>
              <a:rPr lang="cs-CZ" sz="2800" dirty="0"/>
              <a:t>DVOU SEŠITECH		OBOU SEŠITECH</a:t>
            </a:r>
          </a:p>
          <a:p>
            <a:pPr marL="457200" indent="-457200">
              <a:buAutoNum type="arabicPeriod" startAt="6"/>
            </a:pPr>
            <a:r>
              <a:rPr lang="cs-CZ" sz="2800" b="1" i="1" u="sng" dirty="0">
                <a:solidFill>
                  <a:srgbClr val="FF0000"/>
                </a:solidFill>
              </a:rPr>
              <a:t>DVĚMA</a:t>
            </a:r>
            <a:r>
              <a:rPr lang="cs-CZ" sz="2800" dirty="0"/>
              <a:t> SEŠITY		</a:t>
            </a:r>
            <a:r>
              <a:rPr lang="cs-CZ" sz="2800" b="1" i="1" u="sng" dirty="0">
                <a:solidFill>
                  <a:srgbClr val="FF0000"/>
                </a:solidFill>
              </a:rPr>
              <a:t>OBĚMA</a:t>
            </a:r>
            <a:r>
              <a:rPr lang="cs-CZ" sz="2800" dirty="0"/>
              <a:t> SEŠITY</a:t>
            </a:r>
          </a:p>
        </p:txBody>
      </p:sp>
    </p:spTree>
    <p:extLst>
      <p:ext uri="{BB962C8B-B14F-4D97-AF65-F5344CB8AC3E}">
        <p14:creationId xmlns:p14="http://schemas.microsoft.com/office/powerpoint/2010/main" val="1985396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3"/>
          <p:cNvSpPr>
            <a:spLocks noGrp="1"/>
          </p:cNvSpPr>
          <p:nvPr>
            <p:ph type="title"/>
          </p:nvPr>
        </p:nvSpPr>
        <p:spPr>
          <a:xfrm>
            <a:off x="609599" y="609600"/>
            <a:ext cx="7058745" cy="1320800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Číslovky</a:t>
            </a:r>
            <a:br>
              <a:rPr lang="cs-CZ" dirty="0"/>
            </a:br>
            <a:r>
              <a:rPr lang="cs-CZ" sz="2800" dirty="0"/>
              <a:t>TŘI, ČTYŘI – nerozlišují rod</a:t>
            </a:r>
            <a:endParaRPr lang="cs-CZ" dirty="0"/>
          </a:p>
        </p:txBody>
      </p:sp>
      <p:sp>
        <p:nvSpPr>
          <p:cNvPr id="4" name="Zástupný symbol pro obsah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r>
              <a:rPr lang="cs-CZ" dirty="0"/>
              <a:t>ZAPAMATUJ! Zvláštní skloňování těchto číslovek:</a:t>
            </a:r>
          </a:p>
          <a:p>
            <a:pPr marL="514350" indent="-514350">
              <a:buFont typeface="+mj-lt"/>
              <a:buAutoNum type="arabicPeriod"/>
            </a:pPr>
            <a:endParaRPr lang="cs-CZ" sz="2400" dirty="0"/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TŘI CHLAPCI				ČTYŘI CHLAPCI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b="1" i="1" u="sng" dirty="0">
                <a:solidFill>
                  <a:srgbClr val="FF0000"/>
                </a:solidFill>
              </a:rPr>
              <a:t>TŘÍ/třech</a:t>
            </a:r>
            <a:r>
              <a:rPr lang="cs-CZ" sz="2400" dirty="0"/>
              <a:t> CHLAPCŮ	</a:t>
            </a:r>
            <a:r>
              <a:rPr lang="cs-CZ" sz="2400" b="1" i="1" u="sng" dirty="0">
                <a:solidFill>
                  <a:srgbClr val="FF0000"/>
                </a:solidFill>
              </a:rPr>
              <a:t>ČTYŘ/čtyřech</a:t>
            </a:r>
            <a:r>
              <a:rPr lang="cs-CZ" sz="2400" dirty="0"/>
              <a:t> CHLAPCŮ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b="1" i="1" u="sng" dirty="0">
                <a:solidFill>
                  <a:srgbClr val="FF0000"/>
                </a:solidFill>
              </a:rPr>
              <a:t>TŘEM</a:t>
            </a:r>
            <a:r>
              <a:rPr lang="cs-CZ" sz="2400" dirty="0"/>
              <a:t> CHLAPCŮM		</a:t>
            </a:r>
            <a:r>
              <a:rPr lang="cs-CZ" sz="2400" b="1" i="1" u="sng" dirty="0">
                <a:solidFill>
                  <a:srgbClr val="FF0000"/>
                </a:solidFill>
              </a:rPr>
              <a:t>ČTYŘEM</a:t>
            </a:r>
            <a:r>
              <a:rPr lang="cs-CZ" sz="2400" dirty="0"/>
              <a:t> CHLAPCŮM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TŘI CHLAPCE				ČTYŘI CHLAPCE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TŘI CHLAPCI!			ČTYŘI CHLAPCI!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TŘECH CHLAPCÍCH		ČTYŘECH CHLAPCÍCH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b="1" i="1" u="sng" dirty="0">
                <a:solidFill>
                  <a:srgbClr val="FF0000"/>
                </a:solidFill>
              </a:rPr>
              <a:t>TŘEMI</a:t>
            </a:r>
            <a:r>
              <a:rPr lang="cs-CZ" sz="2400" dirty="0"/>
              <a:t> CHLAPCI			</a:t>
            </a:r>
            <a:r>
              <a:rPr lang="cs-CZ" sz="2400" b="1" i="1" u="sng" dirty="0">
                <a:solidFill>
                  <a:srgbClr val="FF0000"/>
                </a:solidFill>
              </a:rPr>
              <a:t>ČTYŘMI</a:t>
            </a:r>
            <a:r>
              <a:rPr lang="cs-CZ" sz="2400" dirty="0"/>
              <a:t> CHLAPCI</a:t>
            </a:r>
          </a:p>
        </p:txBody>
      </p:sp>
    </p:spTree>
    <p:extLst>
      <p:ext uri="{BB962C8B-B14F-4D97-AF65-F5344CB8AC3E}">
        <p14:creationId xmlns:p14="http://schemas.microsoft.com/office/powerpoint/2010/main" val="3055411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B3131F-1C2E-43B8-BDAA-EB21BAACD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ČÍSLOVKY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D9D722-015D-4A5A-8FA1-13D6FD7B68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Tato prezentace slouží k výkladu a k procvičování učiva o číslovkách. </a:t>
            </a:r>
          </a:p>
          <a:p>
            <a:r>
              <a:rPr lang="cs-CZ" dirty="0"/>
              <a:t>Obsahuje část výkladovou i procvičovací.</a:t>
            </a:r>
          </a:p>
          <a:p>
            <a:r>
              <a:rPr lang="cs-CZ" dirty="0"/>
              <a:t>Poslední stránky práce obsahují zápis –ten je možno buď nalepit nebo přepsat do sešitu</a:t>
            </a:r>
          </a:p>
          <a:p>
            <a:r>
              <a:rPr lang="cs-CZ" dirty="0"/>
              <a:t>Zcela poslední strana prezentace obsahuje odkazy na elektronickou učebnici a elektronický pracovní sešit. </a:t>
            </a:r>
          </a:p>
        </p:txBody>
      </p:sp>
    </p:spTree>
    <p:extLst>
      <p:ext uri="{BB962C8B-B14F-4D97-AF65-F5344CB8AC3E}">
        <p14:creationId xmlns:p14="http://schemas.microsoft.com/office/powerpoint/2010/main" val="28065322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Procvičování</a:t>
            </a:r>
            <a:br>
              <a:rPr lang="cs-CZ" dirty="0"/>
            </a:br>
            <a:r>
              <a:rPr lang="cs-CZ" sz="2800" dirty="0"/>
              <a:t>ČÍSLICE NAHRAĎTE SLOVY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8" y="2160590"/>
            <a:ext cx="7202761" cy="388077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400" dirty="0"/>
              <a:t>Tatínek odebírá (2) ________ noviny.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Babička upletla vlněné ponožky a (3) ________ pletené rukavice.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Omylem jsem si koupila (2) ________ brýle.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Bydlím v domě U (3) ________ koček.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(Oba) ________ sourozencům  se úkol povedl.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Každý (2) ________ žák v řadě bude zkoušený.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S (oba) ________ brankáři trenér na sezónu počítal.</a:t>
            </a:r>
          </a:p>
          <a:p>
            <a:pPr marL="514350" indent="-514350">
              <a:buFont typeface="+mj-lt"/>
              <a:buAutoNum type="arabicPeriod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156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Procvičování</a:t>
            </a:r>
            <a:br>
              <a:rPr lang="cs-CZ" dirty="0"/>
            </a:br>
            <a:r>
              <a:rPr lang="cs-CZ" sz="2800" dirty="0"/>
              <a:t>ČÍSLICE NAHRAĎTE SLOVY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8" y="2160590"/>
            <a:ext cx="7202761" cy="388077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400" dirty="0"/>
              <a:t>Tatínek odebírá </a:t>
            </a:r>
            <a:r>
              <a:rPr lang="cs-CZ" sz="2400" dirty="0">
                <a:solidFill>
                  <a:srgbClr val="FF0000"/>
                </a:solidFill>
              </a:rPr>
              <a:t>dvoje</a:t>
            </a:r>
            <a:r>
              <a:rPr lang="cs-CZ" sz="2400" dirty="0"/>
              <a:t> noviny.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Babička upletla vlněné ponožky a </a:t>
            </a:r>
            <a:r>
              <a:rPr lang="cs-CZ" sz="2400" dirty="0">
                <a:solidFill>
                  <a:srgbClr val="FF0000"/>
                </a:solidFill>
              </a:rPr>
              <a:t>troje</a:t>
            </a:r>
            <a:r>
              <a:rPr lang="cs-CZ" sz="2400" dirty="0"/>
              <a:t> pletené rukavice.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Omylem jsem si koupila </a:t>
            </a:r>
            <a:r>
              <a:rPr lang="cs-CZ" sz="2400" dirty="0">
                <a:solidFill>
                  <a:srgbClr val="FF0000"/>
                </a:solidFill>
              </a:rPr>
              <a:t>dvoje</a:t>
            </a:r>
            <a:r>
              <a:rPr lang="cs-CZ" sz="2400" dirty="0"/>
              <a:t> brýle.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Bydlím v domě U </a:t>
            </a:r>
            <a:r>
              <a:rPr lang="cs-CZ" sz="2400" dirty="0">
                <a:solidFill>
                  <a:srgbClr val="FF0000"/>
                </a:solidFill>
              </a:rPr>
              <a:t>Tří/třech </a:t>
            </a:r>
            <a:r>
              <a:rPr lang="cs-CZ" sz="2400" dirty="0"/>
              <a:t>koček.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>
                <a:solidFill>
                  <a:srgbClr val="FF0000"/>
                </a:solidFill>
              </a:rPr>
              <a:t>Oběma</a:t>
            </a:r>
            <a:r>
              <a:rPr lang="cs-CZ" sz="2400" dirty="0"/>
              <a:t> sourozencům  se úkol povedl.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Každý </a:t>
            </a:r>
            <a:r>
              <a:rPr lang="cs-CZ" sz="2400" dirty="0">
                <a:solidFill>
                  <a:srgbClr val="FF0000"/>
                </a:solidFill>
              </a:rPr>
              <a:t>druhý</a:t>
            </a:r>
            <a:r>
              <a:rPr lang="cs-CZ" sz="2400" dirty="0"/>
              <a:t> žák v řadě bude zkoušený.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S </a:t>
            </a:r>
            <a:r>
              <a:rPr lang="cs-CZ" sz="2400" dirty="0">
                <a:solidFill>
                  <a:srgbClr val="FF0000"/>
                </a:solidFill>
              </a:rPr>
              <a:t>oběma</a:t>
            </a:r>
            <a:r>
              <a:rPr lang="cs-CZ" sz="2400" dirty="0"/>
              <a:t> brankáři trenér na sezónu počítal.</a:t>
            </a:r>
          </a:p>
          <a:p>
            <a:pPr marL="514350" indent="-514350">
              <a:buFont typeface="+mj-lt"/>
              <a:buAutoNum type="arabicPeriod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394402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41F466-CEEE-4A77-9ED1-19A8BC228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Zápis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AB5E98-F33F-4602-817B-370A1361D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556792"/>
            <a:ext cx="6347714" cy="4484571"/>
          </a:xfrm>
        </p:spPr>
        <p:txBody>
          <a:bodyPr>
            <a:normAutofit fontScale="70000" lnSpcReduction="20000"/>
          </a:bodyPr>
          <a:lstStyle/>
          <a:p>
            <a:r>
              <a:rPr lang="cs-CZ" sz="2800" dirty="0"/>
              <a:t>slova, která vyjadřují </a:t>
            </a:r>
          </a:p>
          <a:p>
            <a:pPr lvl="1"/>
            <a:r>
              <a:rPr lang="cs-CZ" sz="2400" dirty="0"/>
              <a:t>určité nebo neurčité množství (málo, sedm, patnáct)</a:t>
            </a:r>
          </a:p>
          <a:p>
            <a:pPr lvl="1"/>
            <a:r>
              <a:rPr lang="cs-CZ" sz="2400" dirty="0"/>
              <a:t>pořadí (poslední, několikátý)</a:t>
            </a:r>
          </a:p>
          <a:p>
            <a:r>
              <a:rPr lang="cs-CZ" sz="2800" dirty="0"/>
              <a:t>druhy číslovek</a:t>
            </a:r>
          </a:p>
          <a:p>
            <a:pPr lvl="1"/>
            <a:r>
              <a:rPr lang="cs-CZ" sz="2600" dirty="0"/>
              <a:t>1. </a:t>
            </a:r>
            <a:r>
              <a:rPr lang="cs-CZ" sz="2600" dirty="0">
                <a:solidFill>
                  <a:srgbClr val="FF0000"/>
                </a:solidFill>
              </a:rPr>
              <a:t>základní</a:t>
            </a:r>
          </a:p>
          <a:p>
            <a:pPr lvl="2"/>
            <a:r>
              <a:rPr lang="cs-CZ" sz="2200" dirty="0"/>
              <a:t>kolik?</a:t>
            </a:r>
          </a:p>
          <a:p>
            <a:pPr lvl="1"/>
            <a:r>
              <a:rPr lang="cs-CZ" sz="2600" dirty="0"/>
              <a:t>2. </a:t>
            </a:r>
            <a:r>
              <a:rPr lang="cs-CZ" sz="2600" dirty="0">
                <a:solidFill>
                  <a:srgbClr val="FF0000"/>
                </a:solidFill>
              </a:rPr>
              <a:t>řadové</a:t>
            </a:r>
          </a:p>
          <a:p>
            <a:pPr lvl="2"/>
            <a:r>
              <a:rPr lang="cs-CZ" sz="2200" dirty="0"/>
              <a:t>kolikátý? kolikátá? kolikáté?</a:t>
            </a:r>
          </a:p>
          <a:p>
            <a:pPr lvl="2"/>
            <a:r>
              <a:rPr lang="cs-CZ" sz="2400" dirty="0"/>
              <a:t>jsou-li </a:t>
            </a:r>
            <a:r>
              <a:rPr lang="cs-CZ" sz="2400" dirty="0">
                <a:solidFill>
                  <a:srgbClr val="FF0000"/>
                </a:solidFill>
              </a:rPr>
              <a:t>napsané</a:t>
            </a:r>
            <a:r>
              <a:rPr lang="cs-CZ" sz="2400" dirty="0"/>
              <a:t> číslicemi, </a:t>
            </a:r>
            <a:r>
              <a:rPr lang="cs-CZ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PÍŠEME</a:t>
            </a:r>
            <a: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/>
              <a:t>tečku</a:t>
            </a:r>
            <a:endParaRPr lang="cs-CZ" sz="2200" dirty="0"/>
          </a:p>
          <a:p>
            <a:pPr lvl="1"/>
            <a:r>
              <a:rPr lang="cs-CZ" sz="2600" dirty="0"/>
              <a:t>3. </a:t>
            </a:r>
            <a:r>
              <a:rPr lang="cs-CZ" sz="2600" dirty="0">
                <a:solidFill>
                  <a:srgbClr val="FF0000"/>
                </a:solidFill>
              </a:rPr>
              <a:t>druhové</a:t>
            </a:r>
          </a:p>
          <a:p>
            <a:pPr lvl="2"/>
            <a:r>
              <a:rPr lang="cs-CZ" sz="2200" dirty="0"/>
              <a:t>kolikerý? kolikerá? kolikeré?</a:t>
            </a:r>
          </a:p>
          <a:p>
            <a:pPr lvl="1"/>
            <a:r>
              <a:rPr lang="cs-CZ" sz="2600" dirty="0"/>
              <a:t>4. </a:t>
            </a:r>
            <a:r>
              <a:rPr lang="cs-CZ" sz="2600" dirty="0">
                <a:solidFill>
                  <a:srgbClr val="FF0000"/>
                </a:solidFill>
              </a:rPr>
              <a:t>násobné</a:t>
            </a:r>
          </a:p>
          <a:p>
            <a:pPr lvl="2"/>
            <a:r>
              <a:rPr lang="cs-CZ" sz="2200" dirty="0"/>
              <a:t>kolikrát? kolikanásobný? kolikanásobná? kolikanásobné?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5607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41F466-CEEE-4A77-9ED1-19A8BC228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Zápis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AB5E98-F33F-4602-817B-370A1361D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556792"/>
            <a:ext cx="6347714" cy="4484571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určité</a:t>
            </a:r>
          </a:p>
          <a:p>
            <a:pPr lvl="1"/>
            <a:r>
              <a:rPr lang="cs-CZ" dirty="0"/>
              <a:t>přesný počet nebo pořadí</a:t>
            </a:r>
          </a:p>
          <a:p>
            <a:pPr lvl="1"/>
            <a:r>
              <a:rPr lang="cs-CZ" dirty="0"/>
              <a:t>můžeme je napsat pomocí čísel</a:t>
            </a:r>
          </a:p>
          <a:p>
            <a:r>
              <a:rPr lang="cs-CZ" b="1" dirty="0">
                <a:solidFill>
                  <a:srgbClr val="FF0000"/>
                </a:solidFill>
              </a:rPr>
              <a:t>neurčité</a:t>
            </a:r>
          </a:p>
          <a:p>
            <a:pPr lvl="1"/>
            <a:r>
              <a:rPr lang="cs-CZ" dirty="0"/>
              <a:t>nevyjadřují přesný počet a pořadí</a:t>
            </a:r>
          </a:p>
          <a:p>
            <a:pPr lvl="1"/>
            <a:r>
              <a:rPr lang="cs-CZ" dirty="0"/>
              <a:t>nemůžeme je zapsat číslicemi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70978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A62EF6-40ED-482B-942E-5A7647D48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elektronická učebnice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CB260F-D761-4B80-9374-43F8F89057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https://www.mediacreator.cz/mc/index.php?opentitle=Cesky_jazyk5/Cesky_jazyk5.mc&amp;pageord=56</a:t>
            </a:r>
            <a:endParaRPr lang="cs-CZ" dirty="0"/>
          </a:p>
          <a:p>
            <a:r>
              <a:rPr lang="cs-CZ" dirty="0">
                <a:hlinkClick r:id="rId3"/>
              </a:rPr>
              <a:t>https://www.mediacreator.cz/mc/index.php?opentitle=Cesky_jazyk5/Cesky_jazyk5.mc&amp;pageord=57</a:t>
            </a:r>
            <a:endParaRPr lang="cs-CZ" dirty="0"/>
          </a:p>
          <a:p>
            <a:r>
              <a:rPr lang="cs-CZ" dirty="0">
                <a:hlinkClick r:id="rId4"/>
              </a:rPr>
              <a:t>https://www.mediacreator.cz/mc/index.php?opentitle=Cesky_jazyk5/Cesky_jazyk5.mc&amp;pageord=58</a:t>
            </a:r>
            <a:endParaRPr lang="cs-CZ" dirty="0"/>
          </a:p>
          <a:p>
            <a:r>
              <a:rPr lang="cs-CZ" dirty="0">
                <a:hlinkClick r:id="rId5"/>
              </a:rPr>
              <a:t>https://www.mediacreator.cz/mc/index.php?opentitle=Cesky_jazyk5/Cesky_jazyk5.mc&amp;pageord=59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56489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6EB206-83C3-4517-B4F9-AB68C3A2B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elektronický pracovní sešit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27A758-CCAA-402F-9E51-E2BA42D6D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https://www.mediacreator.cz/mc/index.php?opentitle=Cesky_jazyk5_2_PS/Cesky_jazyk5_2_PS.mc&amp;maintitle=Cesky_jazyk5/Cesky_jazyk5.mc&amp;pageord=11</a:t>
            </a:r>
            <a:endParaRPr lang="cs-CZ" dirty="0"/>
          </a:p>
          <a:p>
            <a:r>
              <a:rPr lang="cs-CZ" dirty="0">
                <a:hlinkClick r:id="rId3"/>
              </a:rPr>
              <a:t>https://www.mediacreator.cz/mc/index.php?opentitle=Cesky_jazyk5_2_PS/Cesky_jazyk5_2_PS.mc&amp;maintitle=Cesky_jazyk5/Cesky_jazyk5.mc&amp;pageord=12</a:t>
            </a:r>
            <a:endParaRPr lang="cs-CZ" dirty="0"/>
          </a:p>
          <a:p>
            <a:r>
              <a:rPr lang="cs-CZ" dirty="0">
                <a:hlinkClick r:id="rId4"/>
              </a:rPr>
              <a:t>https://www.mediacreator.cz/mc/index.php?opentitle=Cesky_jazyk5_2_PS/Cesky_jazyk5_2_PS.mc&amp;maintitle=Cesky_jazyk5/Cesky_jazyk5.mc&amp;pageord=13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16982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8B2081-8F45-49BB-AB1D-751503878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videa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AB140F-D031-4E8B-9606-B3AAF61F75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https://www.youtube.com/watch?v=4qUQuMUGPoI</a:t>
            </a:r>
            <a:endParaRPr lang="cs-CZ" dirty="0"/>
          </a:p>
          <a:p>
            <a:r>
              <a:rPr lang="cs-CZ" dirty="0">
                <a:hlinkClick r:id="rId3"/>
              </a:rPr>
              <a:t>https://www.youtube.com/watch?v=1_kLOnJ2Ids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98100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08D167-0B35-4831-AF49-5ADA75B94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odkaz na test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535B1E-863D-42CB-A89C-988AD3EC1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https://forms.office.com/Pages/ResponsePage.aspx?id=lVDiSmIRyUmImL9hL0qFaoFo0QUw2rdHi_tvQR5xV19UQ1BQQ0pEQlRQTTBRSEtHMzI0S1haNFZIUy4u</a:t>
            </a:r>
          </a:p>
        </p:txBody>
      </p:sp>
    </p:spTree>
    <p:extLst>
      <p:ext uri="{BB962C8B-B14F-4D97-AF65-F5344CB8AC3E}">
        <p14:creationId xmlns:p14="http://schemas.microsoft.com/office/powerpoint/2010/main" val="3133054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05D4B1-B95C-45FE-81CB-C873268C0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číslice X čísla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094BDA-03CD-4241-91E0-8EB6D5CBF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pozor na rozlišení číslic</a:t>
            </a:r>
          </a:p>
          <a:p>
            <a:pPr lvl="1"/>
            <a:r>
              <a:rPr lang="cs-CZ" sz="2400" dirty="0"/>
              <a:t>0, 1, 2</a:t>
            </a:r>
          </a:p>
          <a:p>
            <a:pPr lvl="1"/>
            <a:r>
              <a:rPr lang="cs-CZ" sz="2400" dirty="0"/>
              <a:t>200, 1000 000</a:t>
            </a:r>
          </a:p>
          <a:p>
            <a:r>
              <a:rPr lang="cs-CZ" sz="2800" dirty="0"/>
              <a:t>a číslovek</a:t>
            </a:r>
          </a:p>
          <a:p>
            <a:pPr lvl="1"/>
            <a:r>
              <a:rPr lang="cs-CZ" sz="2400" dirty="0"/>
              <a:t>nula, první, sedmý</a:t>
            </a:r>
          </a:p>
          <a:p>
            <a:pPr lvl="1"/>
            <a:r>
              <a:rPr lang="cs-CZ" sz="2400" dirty="0"/>
              <a:t>dvakrát</a:t>
            </a:r>
          </a:p>
        </p:txBody>
      </p:sp>
    </p:spTree>
    <p:extLst>
      <p:ext uri="{BB962C8B-B14F-4D97-AF65-F5344CB8AC3E}">
        <p14:creationId xmlns:p14="http://schemas.microsoft.com/office/powerpoint/2010/main" val="1600236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8FE8D4-A977-4E2A-BA35-EBEFDDBBE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Vyhledejte číslovky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5EED78-CDA4-4C40-BA14-01EED6BC6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628800"/>
            <a:ext cx="6347714" cy="4896544"/>
          </a:xfrm>
        </p:spPr>
        <p:txBody>
          <a:bodyPr>
            <a:normAutofit/>
          </a:bodyPr>
          <a:lstStyle/>
          <a:p>
            <a:r>
              <a:rPr lang="cs-CZ" sz="2400" dirty="0"/>
              <a:t>V přístavu kotvilo několik lodí.</a:t>
            </a:r>
          </a:p>
          <a:p>
            <a:r>
              <a:rPr lang="cs-CZ" sz="2400" dirty="0"/>
              <a:t>Kupovala si troje nové šaty. </a:t>
            </a:r>
          </a:p>
          <a:p>
            <a:r>
              <a:rPr lang="cs-CZ" sz="2400" dirty="0"/>
              <a:t>Skončil až třináctý. </a:t>
            </a:r>
          </a:p>
          <a:p>
            <a:r>
              <a:rPr lang="cs-CZ" sz="2400" dirty="0"/>
              <a:t>Povídal jsem ti to už mnohokrát.</a:t>
            </a:r>
          </a:p>
          <a:p>
            <a:r>
              <a:rPr lang="cs-CZ" sz="2400" dirty="0"/>
              <a:t>Půjčil mu dva nové sešity. </a:t>
            </a:r>
          </a:p>
          <a:p>
            <a:r>
              <a:rPr lang="cs-CZ" sz="2400" dirty="0"/>
              <a:t>Několik lidí to z dálky sledovalo. </a:t>
            </a:r>
          </a:p>
          <a:p>
            <a:r>
              <a:rPr lang="cs-CZ" sz="2400" dirty="0"/>
              <a:t>Dvakrát měř, jednou řež. </a:t>
            </a:r>
          </a:p>
          <a:p>
            <a:r>
              <a:rPr lang="cs-CZ" sz="2400" dirty="0"/>
              <a:t>Kolikery boty ještě potřebuješ? </a:t>
            </a:r>
          </a:p>
          <a:p>
            <a:r>
              <a:rPr lang="cs-CZ" sz="2400" dirty="0"/>
              <a:t>V davu zpívalo snad tisíc lidí.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2899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8FE8D4-A977-4E2A-BA35-EBEFDDBBE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Vyhledejte číslovky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5EED78-CDA4-4C40-BA14-01EED6BC6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72816"/>
            <a:ext cx="6347714" cy="4824536"/>
          </a:xfrm>
        </p:spPr>
        <p:txBody>
          <a:bodyPr/>
          <a:lstStyle/>
          <a:p>
            <a:r>
              <a:rPr lang="cs-CZ" sz="2400" dirty="0"/>
              <a:t>V přístavu kotvilo </a:t>
            </a:r>
            <a:r>
              <a:rPr lang="cs-CZ" sz="2400" dirty="0">
                <a:solidFill>
                  <a:srgbClr val="FF0000"/>
                </a:solidFill>
              </a:rPr>
              <a:t>několik</a:t>
            </a:r>
            <a:r>
              <a:rPr lang="cs-CZ" sz="2400" dirty="0"/>
              <a:t> lodí.</a:t>
            </a:r>
          </a:p>
          <a:p>
            <a:r>
              <a:rPr lang="cs-CZ" sz="2400" dirty="0"/>
              <a:t>Kupovala si </a:t>
            </a:r>
            <a:r>
              <a:rPr lang="cs-CZ" sz="2400" dirty="0">
                <a:solidFill>
                  <a:srgbClr val="FF0000"/>
                </a:solidFill>
              </a:rPr>
              <a:t>troje</a:t>
            </a:r>
            <a:r>
              <a:rPr lang="cs-CZ" sz="2400" dirty="0"/>
              <a:t> nové šaty. </a:t>
            </a:r>
          </a:p>
          <a:p>
            <a:r>
              <a:rPr lang="cs-CZ" sz="2400" dirty="0"/>
              <a:t>Skončil až </a:t>
            </a:r>
            <a:r>
              <a:rPr lang="cs-CZ" sz="2400" dirty="0">
                <a:solidFill>
                  <a:srgbClr val="FF0000"/>
                </a:solidFill>
              </a:rPr>
              <a:t>třináctý</a:t>
            </a:r>
            <a:r>
              <a:rPr lang="cs-CZ" sz="2400" dirty="0"/>
              <a:t>. </a:t>
            </a:r>
          </a:p>
          <a:p>
            <a:r>
              <a:rPr lang="cs-CZ" sz="2400" dirty="0"/>
              <a:t>Povídal jsem ti to už </a:t>
            </a:r>
            <a:r>
              <a:rPr lang="cs-CZ" sz="2400" dirty="0">
                <a:solidFill>
                  <a:srgbClr val="FF0000"/>
                </a:solidFill>
              </a:rPr>
              <a:t>mnohokrát</a:t>
            </a:r>
            <a:r>
              <a:rPr lang="cs-CZ" sz="2400" dirty="0"/>
              <a:t>.</a:t>
            </a:r>
          </a:p>
          <a:p>
            <a:r>
              <a:rPr lang="cs-CZ" sz="2400" dirty="0"/>
              <a:t>Půjčil mu </a:t>
            </a:r>
            <a:r>
              <a:rPr lang="cs-CZ" sz="2400" dirty="0">
                <a:solidFill>
                  <a:srgbClr val="FF0000"/>
                </a:solidFill>
              </a:rPr>
              <a:t>dva</a:t>
            </a:r>
            <a:r>
              <a:rPr lang="cs-CZ" sz="2400" dirty="0"/>
              <a:t> nové sešity. </a:t>
            </a:r>
          </a:p>
          <a:p>
            <a:r>
              <a:rPr lang="cs-CZ" sz="2400" dirty="0">
                <a:solidFill>
                  <a:srgbClr val="FF0000"/>
                </a:solidFill>
              </a:rPr>
              <a:t>Několik</a:t>
            </a:r>
            <a:r>
              <a:rPr lang="cs-CZ" sz="2400" dirty="0"/>
              <a:t> lidí to z dálky sledovalo. </a:t>
            </a:r>
          </a:p>
          <a:p>
            <a:r>
              <a:rPr lang="cs-CZ" sz="2400" dirty="0">
                <a:solidFill>
                  <a:srgbClr val="FF0000"/>
                </a:solidFill>
              </a:rPr>
              <a:t>Dvakrát</a:t>
            </a:r>
            <a:r>
              <a:rPr lang="cs-CZ" sz="2400" dirty="0"/>
              <a:t> měř, </a:t>
            </a:r>
            <a:r>
              <a:rPr lang="cs-CZ" sz="2400" dirty="0">
                <a:solidFill>
                  <a:srgbClr val="FF0000"/>
                </a:solidFill>
              </a:rPr>
              <a:t>jednou</a:t>
            </a:r>
            <a:r>
              <a:rPr lang="cs-CZ" sz="2400" dirty="0"/>
              <a:t> řež. </a:t>
            </a:r>
          </a:p>
          <a:p>
            <a:r>
              <a:rPr lang="cs-CZ" sz="2400" dirty="0">
                <a:solidFill>
                  <a:srgbClr val="FF0000"/>
                </a:solidFill>
              </a:rPr>
              <a:t>Kolikery</a:t>
            </a:r>
            <a:r>
              <a:rPr lang="cs-CZ" sz="2400" dirty="0"/>
              <a:t> boty ještě potřebuješ? </a:t>
            </a:r>
          </a:p>
          <a:p>
            <a:r>
              <a:rPr lang="cs-CZ" sz="2400" dirty="0"/>
              <a:t>V davu zpívalo snad </a:t>
            </a:r>
            <a:r>
              <a:rPr lang="cs-CZ" sz="2400" dirty="0">
                <a:solidFill>
                  <a:srgbClr val="FF0000"/>
                </a:solidFill>
              </a:rPr>
              <a:t>tisíc</a:t>
            </a:r>
            <a:r>
              <a:rPr lang="cs-CZ" sz="2400" dirty="0"/>
              <a:t> lidí.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2736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3DB8E9-2640-49FE-9484-1D64D7A05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ČÍSLOVKY určité a neurčité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DFA74E6-2514-4B09-B3A5-E4BEE3861C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599" y="1642269"/>
            <a:ext cx="3090672" cy="576262"/>
          </a:xfrm>
        </p:spPr>
        <p:txBody>
          <a:bodyPr/>
          <a:lstStyle/>
          <a:p>
            <a:r>
              <a:rPr lang="cs-CZ" sz="2800" b="1" dirty="0">
                <a:solidFill>
                  <a:srgbClr val="FF0000"/>
                </a:solidFill>
              </a:rPr>
              <a:t>určité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F20E53-13B1-4E38-BD2A-2339808FDC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599" y="2492896"/>
            <a:ext cx="3090672" cy="3548467"/>
          </a:xfrm>
        </p:spPr>
        <p:txBody>
          <a:bodyPr>
            <a:normAutofit fontScale="92500" lnSpcReduction="10000"/>
          </a:bodyPr>
          <a:lstStyle/>
          <a:p>
            <a:r>
              <a:rPr lang="cs-CZ" sz="2800" dirty="0"/>
              <a:t>přesný počet nebo pořadí</a:t>
            </a:r>
          </a:p>
          <a:p>
            <a:r>
              <a:rPr lang="cs-CZ" sz="2800" dirty="0"/>
              <a:t>můžeme je napsat pomocí čísel</a:t>
            </a:r>
          </a:p>
          <a:p>
            <a:r>
              <a:rPr lang="cs-CZ" sz="2800" dirty="0"/>
              <a:t>čtyři – 4</a:t>
            </a:r>
          </a:p>
          <a:p>
            <a:r>
              <a:rPr lang="cs-CZ" sz="2800" dirty="0"/>
              <a:t>čtvrtý hráč – 4. hráč</a:t>
            </a:r>
          </a:p>
          <a:p>
            <a:endParaRPr lang="cs-CZ" sz="2400" dirty="0"/>
          </a:p>
          <a:p>
            <a:endParaRPr 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632A5984-4DEC-4A12-9C73-BAF9774CFF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47564" y="1642269"/>
            <a:ext cx="3090672" cy="576262"/>
          </a:xfrm>
        </p:spPr>
        <p:txBody>
          <a:bodyPr/>
          <a:lstStyle/>
          <a:p>
            <a:r>
              <a:rPr lang="cs-CZ" sz="2800" b="1" dirty="0">
                <a:solidFill>
                  <a:srgbClr val="FF0000"/>
                </a:solidFill>
              </a:rPr>
              <a:t>neurčité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D38BC043-1D8D-49BA-B0EC-53C1975D72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66640" y="2492896"/>
            <a:ext cx="3090672" cy="3548467"/>
          </a:xfrm>
        </p:spPr>
        <p:txBody>
          <a:bodyPr>
            <a:normAutofit fontScale="92500" lnSpcReduction="10000"/>
          </a:bodyPr>
          <a:lstStyle/>
          <a:p>
            <a:r>
              <a:rPr lang="cs-CZ" sz="2800" dirty="0"/>
              <a:t>nevyjadřují přesný počet a pořadí</a:t>
            </a:r>
          </a:p>
          <a:p>
            <a:r>
              <a:rPr lang="cs-CZ" sz="2800" dirty="0"/>
              <a:t>nemůžeme je zapsat číslicemi</a:t>
            </a:r>
          </a:p>
          <a:p>
            <a:r>
              <a:rPr lang="cs-CZ" sz="2800" dirty="0"/>
              <a:t>málo</a:t>
            </a:r>
          </a:p>
          <a:p>
            <a:r>
              <a:rPr lang="cs-CZ" sz="2800" dirty="0"/>
              <a:t>několikátý</a:t>
            </a:r>
          </a:p>
          <a:p>
            <a:r>
              <a:rPr lang="cs-CZ" sz="2800" dirty="0"/>
              <a:t>několikanásobná</a:t>
            </a:r>
          </a:p>
        </p:txBody>
      </p:sp>
    </p:spTree>
    <p:extLst>
      <p:ext uri="{BB962C8B-B14F-4D97-AF65-F5344CB8AC3E}">
        <p14:creationId xmlns:p14="http://schemas.microsoft.com/office/powerpoint/2010/main" val="790683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649FB4-9886-49C4-BBED-01681E5BE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číslovek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A76AEB-6BFA-4347-9D9B-89CAF38D1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700808"/>
            <a:ext cx="7924803" cy="4752528"/>
          </a:xfrm>
        </p:spPr>
        <p:txBody>
          <a:bodyPr>
            <a:noAutofit/>
          </a:bodyPr>
          <a:lstStyle/>
          <a:p>
            <a:r>
              <a:rPr lang="cs-CZ" sz="2800" dirty="0"/>
              <a:t>1. </a:t>
            </a:r>
            <a:r>
              <a:rPr lang="cs-CZ" sz="2800" dirty="0">
                <a:solidFill>
                  <a:srgbClr val="FF0000"/>
                </a:solidFill>
              </a:rPr>
              <a:t>základní</a:t>
            </a:r>
          </a:p>
          <a:p>
            <a:pPr lvl="1"/>
            <a:r>
              <a:rPr lang="cs-CZ" sz="2400" dirty="0"/>
              <a:t>kolik?</a:t>
            </a:r>
          </a:p>
          <a:p>
            <a:r>
              <a:rPr lang="cs-CZ" sz="2800" dirty="0"/>
              <a:t>2. </a:t>
            </a:r>
            <a:r>
              <a:rPr lang="cs-CZ" sz="2800" dirty="0">
                <a:solidFill>
                  <a:srgbClr val="FF0000"/>
                </a:solidFill>
              </a:rPr>
              <a:t>řadové</a:t>
            </a:r>
          </a:p>
          <a:p>
            <a:pPr lvl="1"/>
            <a:r>
              <a:rPr lang="cs-CZ" sz="2400" dirty="0"/>
              <a:t>kolikátý? kolikátá? kolikáté?</a:t>
            </a:r>
          </a:p>
          <a:p>
            <a:r>
              <a:rPr lang="cs-CZ" sz="2800" dirty="0"/>
              <a:t>3. </a:t>
            </a:r>
            <a:r>
              <a:rPr lang="cs-CZ" sz="2800" dirty="0">
                <a:solidFill>
                  <a:srgbClr val="FF0000"/>
                </a:solidFill>
              </a:rPr>
              <a:t>druhové</a:t>
            </a:r>
          </a:p>
          <a:p>
            <a:pPr lvl="1"/>
            <a:r>
              <a:rPr lang="cs-CZ" sz="2400" dirty="0"/>
              <a:t>kolikerý? kolikerá? kolikeré?</a:t>
            </a:r>
          </a:p>
          <a:p>
            <a:r>
              <a:rPr lang="cs-CZ" sz="2800" dirty="0"/>
              <a:t>4. </a:t>
            </a:r>
            <a:r>
              <a:rPr lang="cs-CZ" sz="2800" dirty="0">
                <a:solidFill>
                  <a:srgbClr val="FF0000"/>
                </a:solidFill>
              </a:rPr>
              <a:t>násobné</a:t>
            </a:r>
          </a:p>
          <a:p>
            <a:pPr lvl="1"/>
            <a:r>
              <a:rPr lang="cs-CZ" sz="2400" dirty="0"/>
              <a:t>kolikrát? kolikanásobný? kolikanásobná? kolikanásobné?</a:t>
            </a:r>
          </a:p>
        </p:txBody>
      </p:sp>
    </p:spTree>
    <p:extLst>
      <p:ext uri="{BB962C8B-B14F-4D97-AF65-F5344CB8AC3E}">
        <p14:creationId xmlns:p14="http://schemas.microsoft.com/office/powerpoint/2010/main" val="4039924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FBE931-5BE3-4284-9AD5-E5581F55C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AA9FC7-21EC-4554-BE53-E227A1942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628800"/>
            <a:ext cx="7274769" cy="4412563"/>
          </a:xfrm>
        </p:spPr>
        <p:txBody>
          <a:bodyPr>
            <a:noAutofit/>
          </a:bodyPr>
          <a:lstStyle/>
          <a:p>
            <a:r>
              <a:rPr lang="cs-CZ" sz="2400" dirty="0"/>
              <a:t>odpovídají na otázku: </a:t>
            </a:r>
            <a:r>
              <a:rPr lang="cs-CZ" sz="2400" dirty="0">
                <a:solidFill>
                  <a:srgbClr val="FF0000"/>
                </a:solidFill>
              </a:rPr>
              <a:t>kolik</a:t>
            </a:r>
            <a:r>
              <a:rPr lang="cs-CZ" sz="2400" dirty="0"/>
              <a:t>? </a:t>
            </a:r>
          </a:p>
          <a:p>
            <a:r>
              <a:rPr lang="cs-CZ" sz="2400" dirty="0"/>
              <a:t>mohou být: </a:t>
            </a:r>
          </a:p>
          <a:p>
            <a:pPr lvl="1"/>
            <a:r>
              <a:rPr lang="cs-CZ" sz="2400" dirty="0">
                <a:solidFill>
                  <a:srgbClr val="FF0000"/>
                </a:solidFill>
              </a:rPr>
              <a:t>určité</a:t>
            </a:r>
          </a:p>
          <a:p>
            <a:pPr lvl="2"/>
            <a:r>
              <a:rPr lang="cs-CZ" sz="2400" dirty="0"/>
              <a:t>jeden rohlík, jedna kočka, jedno kolo</a:t>
            </a:r>
          </a:p>
          <a:p>
            <a:pPr lvl="1"/>
            <a:r>
              <a:rPr lang="cs-CZ" sz="2400" dirty="0">
                <a:solidFill>
                  <a:srgbClr val="FF0000"/>
                </a:solidFill>
              </a:rPr>
              <a:t>neurčité</a:t>
            </a:r>
          </a:p>
          <a:p>
            <a:pPr lvl="2"/>
            <a:r>
              <a:rPr lang="cs-CZ" sz="2400" dirty="0"/>
              <a:t>několik rohlíků, mnoho koček, málo kol</a:t>
            </a:r>
          </a:p>
          <a:p>
            <a:pPr lvl="2"/>
            <a:r>
              <a:rPr lang="cs-CZ" sz="2400" dirty="0"/>
              <a:t>několik, kolik, mnoho, málo, tolik…</a:t>
            </a:r>
          </a:p>
        </p:txBody>
      </p:sp>
    </p:spTree>
    <p:extLst>
      <p:ext uri="{BB962C8B-B14F-4D97-AF65-F5344CB8AC3E}">
        <p14:creationId xmlns:p14="http://schemas.microsoft.com/office/powerpoint/2010/main" val="3882794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FBE931-5BE3-4284-9AD5-E5581F55C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řadové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AA9FC7-21EC-4554-BE53-E227A1942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628800"/>
            <a:ext cx="7490794" cy="4412563"/>
          </a:xfrm>
        </p:spPr>
        <p:txBody>
          <a:bodyPr>
            <a:noAutofit/>
          </a:bodyPr>
          <a:lstStyle/>
          <a:p>
            <a:r>
              <a:rPr lang="cs-CZ" sz="2400" dirty="0"/>
              <a:t>odpovídají na otázku: </a:t>
            </a:r>
            <a:r>
              <a:rPr lang="cs-CZ" sz="2400" dirty="0">
                <a:solidFill>
                  <a:srgbClr val="FF0000"/>
                </a:solidFill>
              </a:rPr>
              <a:t>kolikátý, kolikátá, kolikáté </a:t>
            </a:r>
            <a:r>
              <a:rPr lang="cs-CZ" sz="2400" dirty="0"/>
              <a:t>? </a:t>
            </a:r>
          </a:p>
          <a:p>
            <a:r>
              <a:rPr lang="cs-CZ" sz="2400" dirty="0"/>
              <a:t>vyjadřují pořadí, místo v číselné řadě</a:t>
            </a:r>
          </a:p>
          <a:p>
            <a:r>
              <a:rPr lang="cs-CZ" sz="2400" dirty="0"/>
              <a:t>mohou být: </a:t>
            </a:r>
          </a:p>
          <a:p>
            <a:pPr lvl="1"/>
            <a:r>
              <a:rPr lang="cs-CZ" sz="2400" dirty="0">
                <a:solidFill>
                  <a:srgbClr val="FF0000"/>
                </a:solidFill>
              </a:rPr>
              <a:t>určité</a:t>
            </a:r>
          </a:p>
          <a:p>
            <a:pPr lvl="2"/>
            <a:r>
              <a:rPr lang="cs-CZ" sz="2400" dirty="0"/>
              <a:t>první závodník, druhá dívka, sté dítě</a:t>
            </a:r>
          </a:p>
          <a:p>
            <a:pPr lvl="1"/>
            <a:r>
              <a:rPr lang="cs-CZ" sz="2400" dirty="0">
                <a:solidFill>
                  <a:srgbClr val="FF0000"/>
                </a:solidFill>
              </a:rPr>
              <a:t>neurčité</a:t>
            </a:r>
          </a:p>
          <a:p>
            <a:pPr lvl="2"/>
            <a:r>
              <a:rPr lang="cs-CZ" sz="2400" dirty="0"/>
              <a:t>několikátý závodník, kolikátá dívka, kolikáté dítě</a:t>
            </a:r>
          </a:p>
          <a:p>
            <a:pPr lvl="2"/>
            <a:r>
              <a:rPr lang="cs-CZ" sz="2400" dirty="0"/>
              <a:t>několikátý, kolikátý, tolikátý…</a:t>
            </a:r>
          </a:p>
        </p:txBody>
      </p:sp>
    </p:spTree>
    <p:extLst>
      <p:ext uri="{BB962C8B-B14F-4D97-AF65-F5344CB8AC3E}">
        <p14:creationId xmlns:p14="http://schemas.microsoft.com/office/powerpoint/2010/main" val="3938477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162</TotalTime>
  <Words>1358</Words>
  <Application>Microsoft Office PowerPoint</Application>
  <PresentationFormat>Předvádění na obrazovce (4:3)</PresentationFormat>
  <Paragraphs>236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Times New Roman</vt:lpstr>
      <vt:lpstr>Trebuchet MS</vt:lpstr>
      <vt:lpstr>Wingdings 3</vt:lpstr>
      <vt:lpstr>Fazeta</vt:lpstr>
      <vt:lpstr>ČÍSLOVKY</vt:lpstr>
      <vt:lpstr>ČÍSLOVKY</vt:lpstr>
      <vt:lpstr>číslice X čísla</vt:lpstr>
      <vt:lpstr>Vyhledejte číslovky</vt:lpstr>
      <vt:lpstr>Vyhledejte číslovky</vt:lpstr>
      <vt:lpstr>ČÍSLOVKY určité a neurčité</vt:lpstr>
      <vt:lpstr>Druhy číslovek</vt:lpstr>
      <vt:lpstr>základní</vt:lpstr>
      <vt:lpstr>řadové</vt:lpstr>
      <vt:lpstr>řadové číslovky </vt:lpstr>
      <vt:lpstr>Doplňte tečky za řadovými číslovkami.</vt:lpstr>
      <vt:lpstr>Doplňte tečky za řadovými číslovkami.</vt:lpstr>
      <vt:lpstr>druhové</vt:lpstr>
      <vt:lpstr>násobné</vt:lpstr>
      <vt:lpstr>Procvičování: určete druh číslovek</vt:lpstr>
      <vt:lpstr>Určete druh číslovek</vt:lpstr>
      <vt:lpstr>Zápis číslovek</vt:lpstr>
      <vt:lpstr>Číslovky SKLOŇOVÁNÍ DVA, OBA – rozlišují rod</vt:lpstr>
      <vt:lpstr>Číslovky TŘI, ČTYŘI – nerozlišují rod</vt:lpstr>
      <vt:lpstr>Procvičování ČÍSLICE NAHRAĎTE SLOVY</vt:lpstr>
      <vt:lpstr>Procvičování ČÍSLICE NAHRAĎTE SLOVY</vt:lpstr>
      <vt:lpstr>Zápis</vt:lpstr>
      <vt:lpstr>Zápis</vt:lpstr>
      <vt:lpstr>elektronická učebnice </vt:lpstr>
      <vt:lpstr>elektronický pracovní sešit</vt:lpstr>
      <vt:lpstr>videa</vt:lpstr>
      <vt:lpstr>odkaz na test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Číslovky SKLOŇOVÁNÍ DVA, OBA, TŘI, ČTYŘI</dc:title>
  <dc:creator>Adamčíková</dc:creator>
  <cp:lastModifiedBy>Kšandová Jitka</cp:lastModifiedBy>
  <cp:revision>37</cp:revision>
  <dcterms:created xsi:type="dcterms:W3CDTF">2011-08-16T15:55:30Z</dcterms:created>
  <dcterms:modified xsi:type="dcterms:W3CDTF">2020-04-16T06:53:17Z</dcterms:modified>
</cp:coreProperties>
</file>