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9" r:id="rId3"/>
    <p:sldId id="280" r:id="rId4"/>
    <p:sldId id="281" r:id="rId5"/>
    <p:sldId id="257" r:id="rId6"/>
    <p:sldId id="260" r:id="rId7"/>
    <p:sldId id="258" r:id="rId8"/>
    <p:sldId id="259" r:id="rId9"/>
    <p:sldId id="261" r:id="rId10"/>
    <p:sldId id="266" r:id="rId11"/>
    <p:sldId id="264" r:id="rId12"/>
    <p:sldId id="273" r:id="rId13"/>
    <p:sldId id="274" r:id="rId14"/>
    <p:sldId id="262" r:id="rId15"/>
    <p:sldId id="263" r:id="rId16"/>
    <p:sldId id="265" r:id="rId17"/>
    <p:sldId id="271" r:id="rId18"/>
    <p:sldId id="272" r:id="rId19"/>
    <p:sldId id="267" r:id="rId20"/>
    <p:sldId id="268" r:id="rId21"/>
    <p:sldId id="270" r:id="rId22"/>
    <p:sldId id="269" r:id="rId23"/>
    <p:sldId id="276" r:id="rId24"/>
    <p:sldId id="277" r:id="rId25"/>
    <p:sldId id="278" r:id="rId26"/>
    <p:sldId id="275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FhOVdd_Sc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acreator.cz/mc/index.php?opentitle=Cesky_jazyk5_2_PS/Cesky_jazyk5_2_PS.mc&amp;maintitle=Cesky_jazyk5/Cesky_jazyk5.mc&amp;pageord=9" TargetMode="External"/><Relationship Id="rId2" Type="http://schemas.openxmlformats.org/officeDocument/2006/relationships/hyperlink" Target="https://www.mediacreator.cz/mc/index.php?opentitle=Cesky_jazyk5/Cesky_jazyk5.mc&amp;pageord=5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diacreator.cz/mc/index.php?opentitle=Cesky_jazyk5_2_PS/Cesky_jazyk5_2_PS.mc&amp;maintitle=Cesky_jazyk5/Cesky_jazyk5.mc&amp;pageord=1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uroI3yWTHU" TargetMode="External"/><Relationship Id="rId2" Type="http://schemas.openxmlformats.org/officeDocument/2006/relationships/hyperlink" Target="https://www.youtube.com/watch?v=D6ThoiFZL8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GMx3RsY4Io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9A9D90-8450-4719-80FE-19B4DBBD6E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skloňování zájmen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8EC642-F7A4-4986-8E28-C1DBEB6172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osobních</a:t>
            </a:r>
          </a:p>
        </p:txBody>
      </p:sp>
    </p:spTree>
    <p:extLst>
      <p:ext uri="{BB962C8B-B14F-4D97-AF65-F5344CB8AC3E}">
        <p14:creationId xmlns:p14="http://schemas.microsoft.com/office/powerpoint/2010/main" val="2199782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F0A18-995B-458A-8FF6-90B32EBA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2F2DE-8FFA-4F04-ACAE-5FB0ACD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2. pád – sebe</a:t>
            </a:r>
          </a:p>
          <a:p>
            <a:r>
              <a:rPr lang="cs-CZ" dirty="0"/>
              <a:t>3. pád – si, sobě			ZÁJMENO SE NEMÁ 1. a 5. PÁD!</a:t>
            </a:r>
          </a:p>
          <a:p>
            <a:r>
              <a:rPr lang="cs-CZ" dirty="0"/>
              <a:t>4. pád – se, sebe</a:t>
            </a:r>
          </a:p>
          <a:p>
            <a:r>
              <a:rPr lang="cs-CZ" dirty="0"/>
              <a:t>6. pád – (o) sobě</a:t>
            </a:r>
          </a:p>
          <a:p>
            <a:r>
              <a:rPr lang="cs-CZ" dirty="0"/>
              <a:t>7. pád - sebou</a:t>
            </a:r>
          </a:p>
        </p:txBody>
      </p:sp>
    </p:spTree>
    <p:extLst>
      <p:ext uri="{BB962C8B-B14F-4D97-AF65-F5344CB8AC3E}">
        <p14:creationId xmlns:p14="http://schemas.microsoft.com/office/powerpoint/2010/main" val="2517649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01AD72-3FB5-4025-9A8E-72545ED51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pOMŮCKA</a:t>
            </a:r>
            <a:r>
              <a:rPr lang="cs-CZ" dirty="0"/>
              <a:t> 	mě/mně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E032B-BD66-4EB3-839F-23AEB5BC9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můžeme si pomoci jménem – např. VAŠEK </a:t>
            </a:r>
          </a:p>
          <a:p>
            <a:pPr lvl="1"/>
            <a:r>
              <a:rPr lang="cs-CZ" dirty="0"/>
              <a:t>2. pád – MĚ 		VAŠKA</a:t>
            </a:r>
          </a:p>
          <a:p>
            <a:pPr lvl="1"/>
            <a:r>
              <a:rPr lang="cs-CZ" dirty="0"/>
              <a:t>3. pád – MNĚ	VAŠKOVI (delší tvar – 3 slabiky = 3 písmena m-n-ě)</a:t>
            </a:r>
          </a:p>
          <a:p>
            <a:pPr lvl="1"/>
            <a:r>
              <a:rPr lang="cs-CZ" dirty="0"/>
              <a:t>4. pád – MĚ		VAŠKA</a:t>
            </a:r>
          </a:p>
          <a:p>
            <a:pPr lvl="1"/>
            <a:r>
              <a:rPr lang="cs-CZ" dirty="0"/>
              <a:t>6. pád- MNĚ		VAŠKOVI (delší tvar – 3 slabiky = 3 písmena m-n-ě)</a:t>
            </a:r>
          </a:p>
          <a:p>
            <a:r>
              <a:rPr lang="cs-CZ" dirty="0"/>
              <a:t>nebo</a:t>
            </a:r>
          </a:p>
          <a:p>
            <a:pPr lvl="1"/>
            <a:r>
              <a:rPr lang="cs-CZ" dirty="0"/>
              <a:t>MĚ – JAKO TĚ</a:t>
            </a:r>
          </a:p>
          <a:p>
            <a:pPr lvl="1"/>
            <a:r>
              <a:rPr lang="cs-CZ" dirty="0"/>
              <a:t>MNĚ – JAKO TOBĚ</a:t>
            </a:r>
          </a:p>
          <a:p>
            <a:r>
              <a:rPr lang="cs-CZ" dirty="0"/>
              <a:t>VIDEA</a:t>
            </a:r>
          </a:p>
          <a:p>
            <a:pPr lvl="1"/>
            <a:r>
              <a:rPr lang="cs-CZ" dirty="0">
                <a:hlinkClick r:id="rId2"/>
              </a:rPr>
              <a:t>https://www.youtube.com/watch?v=dFhOVdd_ScI</a:t>
            </a:r>
            <a:endParaRPr lang="cs-CZ" dirty="0"/>
          </a:p>
          <a:p>
            <a:pPr lvl="1"/>
            <a:r>
              <a:rPr lang="cs-CZ" dirty="0"/>
              <a:t>https://www.youtube.com/watch?v=qqWT0ydrGQo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961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66E3C-E2BE-4A1C-A9B4-6FCEEDA3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ROZHODNĚTE 	MĚ/MNĚ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587A6-BACC-4108-80E5-9F86F74F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Nemají MĚ/MNĚ rádi. </a:t>
            </a:r>
          </a:p>
          <a:p>
            <a:r>
              <a:rPr lang="cs-CZ" dirty="0"/>
              <a:t>2. Zeptal se MĚ/MNĚ na cestu. </a:t>
            </a:r>
          </a:p>
          <a:p>
            <a:r>
              <a:rPr lang="cs-CZ" dirty="0"/>
              <a:t>3. Pozvali MĚ/MNĚ na oslavu. </a:t>
            </a:r>
          </a:p>
          <a:p>
            <a:r>
              <a:rPr lang="cs-CZ" dirty="0"/>
              <a:t>4. Často o MĚ/MNĚ vypráví. </a:t>
            </a:r>
          </a:p>
          <a:p>
            <a:r>
              <a:rPr lang="cs-CZ" dirty="0"/>
              <a:t>5. Schoval se za MĚ/MNĚ. </a:t>
            </a:r>
          </a:p>
          <a:p>
            <a:r>
              <a:rPr lang="cs-CZ" dirty="0"/>
              <a:t>6. MĚ/MNĚ se moc nechtělo. </a:t>
            </a:r>
          </a:p>
          <a:p>
            <a:r>
              <a:rPr lang="cs-CZ" dirty="0"/>
              <a:t>7. Proč se o MĚ/MNĚ bojíte?</a:t>
            </a:r>
          </a:p>
          <a:p>
            <a:r>
              <a:rPr lang="cs-CZ" dirty="0"/>
              <a:t>8. Přisedl si ke MĚ/MNĚ blíž.  </a:t>
            </a:r>
          </a:p>
        </p:txBody>
      </p:sp>
    </p:spTree>
    <p:extLst>
      <p:ext uri="{BB962C8B-B14F-4D97-AF65-F5344CB8AC3E}">
        <p14:creationId xmlns:p14="http://schemas.microsoft.com/office/powerpoint/2010/main" val="390216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66E3C-E2BE-4A1C-A9B4-6FCEEDA3F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ROZHODNĚTE 	MĚ/MNĚ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F587A6-BACC-4108-80E5-9F86F74F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1. Nemají MĚ/</a:t>
            </a:r>
            <a:r>
              <a:rPr lang="cs-CZ" strike="sngStrike" dirty="0"/>
              <a:t>MNĚ</a:t>
            </a:r>
            <a:r>
              <a:rPr lang="cs-CZ" dirty="0"/>
              <a:t> rádi. </a:t>
            </a:r>
          </a:p>
          <a:p>
            <a:r>
              <a:rPr lang="cs-CZ" dirty="0"/>
              <a:t>2. Zeptal se MĚ/</a:t>
            </a:r>
            <a:r>
              <a:rPr lang="cs-CZ" strike="sngStrike" dirty="0"/>
              <a:t>MNĚ</a:t>
            </a:r>
            <a:r>
              <a:rPr lang="cs-CZ" dirty="0"/>
              <a:t> na cestu. </a:t>
            </a:r>
          </a:p>
          <a:p>
            <a:r>
              <a:rPr lang="cs-CZ" dirty="0"/>
              <a:t>3. Pozvali MĚ/</a:t>
            </a:r>
            <a:r>
              <a:rPr lang="cs-CZ" strike="sngStrike" dirty="0"/>
              <a:t>MNĚ</a:t>
            </a:r>
            <a:r>
              <a:rPr lang="cs-CZ" dirty="0"/>
              <a:t> na oslavu. </a:t>
            </a:r>
          </a:p>
          <a:p>
            <a:r>
              <a:rPr lang="cs-CZ" dirty="0"/>
              <a:t>4. Často o </a:t>
            </a:r>
            <a:r>
              <a:rPr lang="cs-CZ" strike="sngStrike" dirty="0"/>
              <a:t>MĚ</a:t>
            </a:r>
            <a:r>
              <a:rPr lang="cs-CZ" dirty="0"/>
              <a:t>/MNĚ vypráví. </a:t>
            </a:r>
          </a:p>
          <a:p>
            <a:r>
              <a:rPr lang="cs-CZ" dirty="0"/>
              <a:t>5. Schoval se za MĚ/</a:t>
            </a:r>
            <a:r>
              <a:rPr lang="cs-CZ" strike="sngStrike" dirty="0"/>
              <a:t>MNĚ. </a:t>
            </a:r>
          </a:p>
          <a:p>
            <a:r>
              <a:rPr lang="cs-CZ" dirty="0"/>
              <a:t>6</a:t>
            </a:r>
            <a:r>
              <a:rPr lang="cs-CZ" strike="sngStrike" dirty="0"/>
              <a:t>. MĚ</a:t>
            </a:r>
            <a:r>
              <a:rPr lang="cs-CZ" dirty="0"/>
              <a:t>/MNĚ se moc nechtělo. </a:t>
            </a:r>
          </a:p>
          <a:p>
            <a:r>
              <a:rPr lang="cs-CZ" dirty="0"/>
              <a:t>7. Proč se o MĚ/</a:t>
            </a:r>
            <a:r>
              <a:rPr lang="cs-CZ" strike="sngStrike" dirty="0"/>
              <a:t>MNĚ </a:t>
            </a:r>
            <a:r>
              <a:rPr lang="cs-CZ" dirty="0"/>
              <a:t>bojíte?</a:t>
            </a:r>
          </a:p>
          <a:p>
            <a:r>
              <a:rPr lang="cs-CZ" dirty="0"/>
              <a:t>8. Přisedl si ke </a:t>
            </a:r>
            <a:r>
              <a:rPr lang="cs-CZ" strike="sngStrike" dirty="0"/>
              <a:t>MĚ</a:t>
            </a:r>
            <a:r>
              <a:rPr lang="cs-CZ" dirty="0"/>
              <a:t>/MNĚ blíž.  </a:t>
            </a:r>
          </a:p>
          <a:p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8910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0869A-5D77-404D-9A15-34B51854E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29A5F-DE0F-48D7-B1F2-7360D5396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a 4. pád</a:t>
            </a:r>
          </a:p>
          <a:p>
            <a:pPr lvl="1"/>
            <a:r>
              <a:rPr lang="cs-CZ" b="1" dirty="0"/>
              <a:t>tě/tebe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Nepůjdou bez tebe.			Bez koho? čeho? 	po předložce - TEBE</a:t>
            </a:r>
          </a:p>
          <a:p>
            <a:pPr lvl="1"/>
            <a:r>
              <a:rPr lang="cs-CZ" dirty="0"/>
              <a:t>Potkal tě.				Koho? Co?		4. pád</a:t>
            </a:r>
          </a:p>
        </p:txBody>
      </p:sp>
    </p:spTree>
    <p:extLst>
      <p:ext uri="{BB962C8B-B14F-4D97-AF65-F5344CB8AC3E}">
        <p14:creationId xmlns:p14="http://schemas.microsoft.com/office/powerpoint/2010/main" val="186836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9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1" name="Picture 11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3" name="Straight Connector 13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5">
            <a:extLst>
              <a:ext uri="{FF2B5EF4-FFF2-40B4-BE49-F238E27FC236}">
                <a16:creationId xmlns:a16="http://schemas.microsoft.com/office/drawing/2014/main" id="{A56012FD-74A8-4C91-B318-435CF2B71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193BA5C-B8F3-4972-BA54-014C48FAF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7162BAB-C25E-4CE9-B87C-F118DC7E7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7350869A-5D77-404D-9A15-34B51854E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5B93327-222A-4DAC-9163-371BF44CD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29A5F-DE0F-48D7-B1F2-7360D5396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1581" y="2015732"/>
            <a:ext cx="3526523" cy="3450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3. </a:t>
            </a:r>
            <a:r>
              <a:rPr lang="en-US" dirty="0" err="1"/>
              <a:t>pád</a:t>
            </a:r>
            <a:endParaRPr lang="en-US" dirty="0"/>
          </a:p>
          <a:p>
            <a:pPr lvl="1"/>
            <a:r>
              <a:rPr lang="en-US" dirty="0" err="1"/>
              <a:t>TOBĚ</a:t>
            </a:r>
            <a:endParaRPr lang="en-US" dirty="0"/>
          </a:p>
          <a:p>
            <a:pPr lvl="1"/>
            <a:r>
              <a:rPr lang="en-US" dirty="0"/>
              <a:t>TI</a:t>
            </a:r>
          </a:p>
          <a:p>
            <a:pPr lvl="2"/>
            <a:r>
              <a:rPr lang="en-US" dirty="0" err="1"/>
              <a:t>nikdy</a:t>
            </a:r>
            <a:r>
              <a:rPr lang="en-US" dirty="0"/>
              <a:t> ne po </a:t>
            </a:r>
            <a:r>
              <a:rPr lang="en-US" dirty="0" err="1"/>
              <a:t>předložce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po </a:t>
            </a:r>
            <a:r>
              <a:rPr lang="en-US" dirty="0" err="1"/>
              <a:t>důrazu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pád</a:t>
            </a:r>
            <a:endParaRPr lang="en-US" dirty="0"/>
          </a:p>
          <a:p>
            <a:pPr lvl="1"/>
            <a:r>
              <a:rPr lang="en-US" dirty="0" err="1"/>
              <a:t>TEBOU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4EE34E3-F117-4487-8ACF-33DA65FA11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60131" y="482171"/>
            <a:chExt cx="6091791" cy="514910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9ACC02C-6424-4165-93C4-E83C8E81D4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60131" y="482171"/>
              <a:ext cx="6091791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182CB9C-C978-4C9B-9AAD-8B1341897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78956" y="812507"/>
              <a:ext cx="5461780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56388820-A63D-463C-9DBC-060A5ABE33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2379" y="977965"/>
            <a:ext cx="5134631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01893468-3160-4B0F-B2D3-2FF6E7CC46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093926" y="2211686"/>
            <a:ext cx="4821551" cy="1675489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04ED70F-D6FD-4EB1-A171-D30F885FE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26CAE9-74C4-4EDD-8A80-77F79EAA8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90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87C028-9BE5-4298-B8D6-B471FF976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sebou X s sebou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E5473-5A2E-40BF-A46F-ADF1EAB2E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SEBOU </a:t>
            </a:r>
          </a:p>
          <a:p>
            <a:pPr lvl="1"/>
            <a:r>
              <a:rPr lang="cs-CZ" dirty="0"/>
              <a:t>Kapr sebou házel. Náš Brok sebou ve vodě házel jako zběsilý vorvaň. </a:t>
            </a:r>
          </a:p>
          <a:p>
            <a:pPr lvl="2"/>
            <a:r>
              <a:rPr lang="cs-CZ" dirty="0"/>
              <a:t>Házel sám sebou, svým tělem. </a:t>
            </a:r>
          </a:p>
          <a:p>
            <a:pPr lvl="2"/>
            <a:r>
              <a:rPr lang="cs-CZ" dirty="0"/>
              <a:t>Lze nahradit podstatným jménem (např. hlavou) </a:t>
            </a:r>
          </a:p>
          <a:p>
            <a:r>
              <a:rPr lang="cs-CZ" dirty="0"/>
              <a:t>S SEBOU</a:t>
            </a:r>
          </a:p>
          <a:p>
            <a:pPr lvl="1"/>
            <a:r>
              <a:rPr lang="cs-CZ" dirty="0"/>
              <a:t>Nesl s sebou stan. Vezmi s sebou i tužku a papír. Vezmi mě s sebou. </a:t>
            </a:r>
          </a:p>
          <a:p>
            <a:pPr lvl="2"/>
            <a:r>
              <a:rPr lang="cs-CZ" dirty="0"/>
              <a:t>vzít s sebou něco – nějakou věc </a:t>
            </a:r>
          </a:p>
          <a:p>
            <a:pPr lvl="2"/>
            <a:r>
              <a:rPr lang="cs-CZ" dirty="0"/>
              <a:t>vzít něco/někoho někam</a:t>
            </a:r>
          </a:p>
        </p:txBody>
      </p:sp>
    </p:spTree>
    <p:extLst>
      <p:ext uri="{BB962C8B-B14F-4D97-AF65-F5344CB8AC3E}">
        <p14:creationId xmlns:p14="http://schemas.microsoft.com/office/powerpoint/2010/main" val="344242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14F0D-683D-42DC-BABB-D622D650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s sebou / sebou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8274F-F829-42A5-AC92-0E610C3FC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U nás si můžete koupit kávu s sebou / sebou. </a:t>
            </a:r>
          </a:p>
          <a:p>
            <a:r>
              <a:rPr lang="cs-CZ" dirty="0"/>
              <a:t>2. Vezměte si s sebou / sebou náhradní obuv. </a:t>
            </a:r>
          </a:p>
          <a:p>
            <a:r>
              <a:rPr lang="cs-CZ" dirty="0"/>
              <a:t>3. Pohni s sebou / sebou. </a:t>
            </a:r>
          </a:p>
          <a:p>
            <a:r>
              <a:rPr lang="cs-CZ" dirty="0"/>
              <a:t>4. Trhnul s sebou / sebou. </a:t>
            </a:r>
          </a:p>
          <a:p>
            <a:r>
              <a:rPr lang="cs-CZ" dirty="0"/>
              <a:t>5. Samo s sebou / sebou se rozumělo, že nám pomohli. </a:t>
            </a:r>
          </a:p>
          <a:p>
            <a:r>
              <a:rPr lang="cs-CZ" dirty="0"/>
              <a:t>6. </a:t>
            </a:r>
            <a:r>
              <a:rPr lang="cs-CZ" dirty="0" err="1"/>
              <a:t>Broka</a:t>
            </a:r>
            <a:r>
              <a:rPr lang="cs-CZ" dirty="0"/>
              <a:t> jsme s sebou / sebou raději nevzali. </a:t>
            </a:r>
          </a:p>
          <a:p>
            <a:r>
              <a:rPr lang="cs-CZ" dirty="0"/>
              <a:t>7. Házel s sebou / sebou na posteli.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06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214F0D-683D-42DC-BABB-D622D6504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doplňte s sebou / sebou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8274F-F829-42A5-AC92-0E610C3FC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U nás si můžete koupit kávu s sebou / </a:t>
            </a:r>
            <a:r>
              <a:rPr lang="cs-CZ" strike="sngStrike" dirty="0"/>
              <a:t>sebou</a:t>
            </a:r>
            <a:r>
              <a:rPr lang="cs-CZ" dirty="0"/>
              <a:t>. </a:t>
            </a:r>
          </a:p>
          <a:p>
            <a:r>
              <a:rPr lang="cs-CZ" dirty="0"/>
              <a:t>2. Vezměte si s sebou / </a:t>
            </a:r>
            <a:r>
              <a:rPr lang="cs-CZ" strike="sngStrike" dirty="0"/>
              <a:t>sebou</a:t>
            </a:r>
            <a:r>
              <a:rPr lang="cs-CZ" dirty="0"/>
              <a:t> náhradní obuv. </a:t>
            </a:r>
          </a:p>
          <a:p>
            <a:r>
              <a:rPr lang="cs-CZ" dirty="0"/>
              <a:t>3. Pohni </a:t>
            </a:r>
            <a:r>
              <a:rPr lang="cs-CZ" strike="sngStrike" dirty="0"/>
              <a:t>s sebou </a:t>
            </a:r>
            <a:r>
              <a:rPr lang="cs-CZ" dirty="0"/>
              <a:t>/ sebou. </a:t>
            </a:r>
          </a:p>
          <a:p>
            <a:r>
              <a:rPr lang="cs-CZ" dirty="0"/>
              <a:t>4. Trhnul </a:t>
            </a:r>
            <a:r>
              <a:rPr lang="cs-CZ" strike="sngStrike" dirty="0"/>
              <a:t>s sebou </a:t>
            </a:r>
            <a:r>
              <a:rPr lang="cs-CZ" dirty="0"/>
              <a:t>/ sebou. </a:t>
            </a:r>
          </a:p>
          <a:p>
            <a:r>
              <a:rPr lang="cs-CZ" dirty="0"/>
              <a:t>5. Samo </a:t>
            </a:r>
            <a:r>
              <a:rPr lang="cs-CZ" strike="sngStrike" dirty="0"/>
              <a:t>s sebou </a:t>
            </a:r>
            <a:r>
              <a:rPr lang="cs-CZ" dirty="0"/>
              <a:t>/ sebou se rozumělo, že nám pomohli. </a:t>
            </a:r>
          </a:p>
          <a:p>
            <a:r>
              <a:rPr lang="cs-CZ" dirty="0"/>
              <a:t>6. </a:t>
            </a:r>
            <a:r>
              <a:rPr lang="cs-CZ" dirty="0" err="1"/>
              <a:t>Broka</a:t>
            </a:r>
            <a:r>
              <a:rPr lang="cs-CZ" dirty="0"/>
              <a:t> jsme s sebou / </a:t>
            </a:r>
            <a:r>
              <a:rPr lang="cs-CZ" strike="sngStrike" dirty="0"/>
              <a:t>sebou</a:t>
            </a:r>
            <a:r>
              <a:rPr lang="cs-CZ" dirty="0"/>
              <a:t> raději nevzali. </a:t>
            </a:r>
          </a:p>
          <a:p>
            <a:r>
              <a:rPr lang="cs-CZ" dirty="0"/>
              <a:t>7. Házel </a:t>
            </a:r>
            <a:r>
              <a:rPr lang="cs-CZ" strike="sngStrike" dirty="0"/>
              <a:t>s sebou </a:t>
            </a:r>
            <a:r>
              <a:rPr lang="cs-CZ" dirty="0"/>
              <a:t>/ sebou na posteli.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3442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C5A68-700E-4CD7-946D-AD61F02E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zájmena my / VY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85A76C-179E-479D-82F0-5573A8863E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1. pád – MY</a:t>
            </a:r>
          </a:p>
          <a:p>
            <a:r>
              <a:rPr lang="cs-CZ" dirty="0"/>
              <a:t>2. pád – NÁS</a:t>
            </a:r>
          </a:p>
          <a:p>
            <a:r>
              <a:rPr lang="cs-CZ" dirty="0"/>
              <a:t>3. pád	- NÁM</a:t>
            </a:r>
          </a:p>
          <a:p>
            <a:r>
              <a:rPr lang="cs-CZ" dirty="0"/>
              <a:t>4. pád – NÁS</a:t>
            </a:r>
          </a:p>
          <a:p>
            <a:r>
              <a:rPr lang="cs-CZ" dirty="0"/>
              <a:t>6. pád – (o) NÁS</a:t>
            </a:r>
          </a:p>
          <a:p>
            <a:r>
              <a:rPr lang="cs-CZ" dirty="0"/>
              <a:t>7. pád - NÁMI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0ED0D7-161F-4610-B69C-B53575FC85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1. pád – VY</a:t>
            </a:r>
          </a:p>
          <a:p>
            <a:r>
              <a:rPr lang="cs-CZ" dirty="0"/>
              <a:t>2. pád – VÁS</a:t>
            </a:r>
          </a:p>
          <a:p>
            <a:r>
              <a:rPr lang="cs-CZ" dirty="0"/>
              <a:t>3. pád	- VÁM</a:t>
            </a:r>
          </a:p>
          <a:p>
            <a:r>
              <a:rPr lang="cs-CZ" dirty="0"/>
              <a:t>4. pád – VÁS</a:t>
            </a:r>
          </a:p>
          <a:p>
            <a:r>
              <a:rPr lang="cs-CZ" dirty="0"/>
              <a:t>6. pád – (o) VÁS</a:t>
            </a:r>
          </a:p>
          <a:p>
            <a:r>
              <a:rPr lang="cs-CZ" dirty="0"/>
              <a:t>7. pád - VÁMI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4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4A55B-88B8-4B3A-9916-42BA16CB7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Pokyny pro práci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CB1ECC-0064-4316-B94D-8D980BAC9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 školního sešitu prosím opsat zápis, který najdete na snímcích č. 3 a 4. Je možno ho i zkopírovat a vytisknout – stejně, jako další texty z prezentace – tedy pracujte dle potřeby.</a:t>
            </a:r>
          </a:p>
          <a:p>
            <a:r>
              <a:rPr lang="cs-CZ" dirty="0"/>
              <a:t>Na konci prezentace najdete odkazy na videa, elektronickou učebnici …</a:t>
            </a:r>
          </a:p>
          <a:p>
            <a:r>
              <a:rPr lang="cs-CZ" dirty="0"/>
              <a:t>Cvičení v této prezentaci jsou určená pro procvičení – je možné je zpracovat i písemně.</a:t>
            </a:r>
          </a:p>
          <a:p>
            <a:r>
              <a:rPr lang="cs-CZ" dirty="0"/>
              <a:t>Doporučuji učivo rozvrstvit tak, abyste se každý den věnovali jen jednomu okruhu, např. </a:t>
            </a:r>
          </a:p>
          <a:p>
            <a:pPr lvl="1"/>
            <a:r>
              <a:rPr lang="cs-CZ" dirty="0"/>
              <a:t>úterý – já, ty</a:t>
            </a:r>
          </a:p>
          <a:p>
            <a:pPr lvl="1"/>
            <a:r>
              <a:rPr lang="cs-CZ" dirty="0"/>
              <a:t>středa – se, sebou/s sebou</a:t>
            </a:r>
          </a:p>
          <a:p>
            <a:pPr lvl="1"/>
            <a:r>
              <a:rPr lang="cs-CZ" dirty="0"/>
              <a:t>čtvrtek – my, vy</a:t>
            </a:r>
          </a:p>
          <a:p>
            <a:pPr lvl="1"/>
            <a:r>
              <a:rPr lang="cs-CZ" dirty="0"/>
              <a:t>pátek – on, ona, ono</a:t>
            </a:r>
          </a:p>
        </p:txBody>
      </p:sp>
    </p:spTree>
    <p:extLst>
      <p:ext uri="{BB962C8B-B14F-4D97-AF65-F5344CB8AC3E}">
        <p14:creationId xmlns:p14="http://schemas.microsoft.com/office/powerpoint/2010/main" val="1955815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24BA97-1F62-4291-B03A-35695914E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zájmena my / 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9480DF-D407-4F3B-A101-621EA070C7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MY – (VŠICHNI) </a:t>
            </a:r>
          </a:p>
          <a:p>
            <a:r>
              <a:rPr lang="cs-CZ" dirty="0"/>
              <a:t>VY </a:t>
            </a:r>
          </a:p>
          <a:p>
            <a:r>
              <a:rPr lang="cs-CZ" dirty="0"/>
              <a:t>tvrdé Y</a:t>
            </a:r>
          </a:p>
          <a:p>
            <a:r>
              <a:rPr lang="cs-CZ" dirty="0"/>
              <a:t>s námi/vámi – 7. pád – měkké I</a:t>
            </a:r>
          </a:p>
          <a:p>
            <a:r>
              <a:rPr lang="cs-CZ" dirty="0"/>
              <a:t>Ty, Vy, Tvůj, Váš –  např. v dopisech – s velkým písmenem, označujeme tak vykání (úctu)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0E81EF-73AD-4E44-B5AF-DA4154F683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POZOR!!!</a:t>
            </a:r>
          </a:p>
          <a:p>
            <a:r>
              <a:rPr lang="cs-CZ" dirty="0"/>
              <a:t>MY – 1. pád – my všichni</a:t>
            </a:r>
          </a:p>
          <a:p>
            <a:r>
              <a:rPr lang="cs-CZ" dirty="0"/>
              <a:t>MI – 3. pád – (mně) </a:t>
            </a:r>
          </a:p>
        </p:txBody>
      </p:sp>
    </p:spTree>
    <p:extLst>
      <p:ext uri="{BB962C8B-B14F-4D97-AF65-F5344CB8AC3E}">
        <p14:creationId xmlns:p14="http://schemas.microsoft.com/office/powerpoint/2010/main" val="362547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8E1892-557B-42DD-8F38-F29793BF6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zájmena on, ono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C22466-E266-4013-8FEF-5E6DF043A7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kratší tvary</a:t>
            </a:r>
          </a:p>
          <a:p>
            <a:pPr lvl="1"/>
            <a:r>
              <a:rPr lang="cs-CZ" sz="2400" dirty="0"/>
              <a:t>ho/mu</a:t>
            </a:r>
          </a:p>
          <a:p>
            <a:pPr lvl="2"/>
            <a:r>
              <a:rPr lang="cs-CZ" sz="2000" dirty="0"/>
              <a:t>užívají se tam, kde nestojí po předložce</a:t>
            </a:r>
          </a:p>
          <a:p>
            <a:pPr lvl="3"/>
            <a:r>
              <a:rPr lang="cs-CZ" sz="1800" dirty="0"/>
              <a:t>Zavolám mu. </a:t>
            </a:r>
          </a:p>
          <a:p>
            <a:pPr lvl="2"/>
            <a:r>
              <a:rPr lang="cs-CZ" sz="2000" dirty="0"/>
              <a:t> a kde na nich není důraz</a:t>
            </a:r>
          </a:p>
          <a:p>
            <a:pPr lvl="3"/>
            <a:r>
              <a:rPr lang="cs-CZ" sz="1800" dirty="0"/>
              <a:t>Neznám ho. </a:t>
            </a:r>
          </a:p>
          <a:p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55684AF-32E9-4F7B-BA32-C85E1C3255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delší tvary </a:t>
            </a:r>
          </a:p>
          <a:p>
            <a:pPr lvl="1"/>
            <a:r>
              <a:rPr lang="cs-CZ" sz="2400" dirty="0"/>
              <a:t>jeho/jemu se užívají </a:t>
            </a:r>
          </a:p>
          <a:p>
            <a:pPr lvl="2"/>
            <a:r>
              <a:rPr lang="cs-CZ" sz="2000" dirty="0"/>
              <a:t>jen po PŘEDLOŽKÁCH </a:t>
            </a:r>
          </a:p>
          <a:p>
            <a:pPr lvl="3"/>
            <a:r>
              <a:rPr lang="cs-CZ" sz="1800" dirty="0"/>
              <a:t>Zaběhnu k němu. </a:t>
            </a:r>
          </a:p>
          <a:p>
            <a:pPr lvl="2"/>
            <a:r>
              <a:rPr lang="cs-CZ" sz="2000" dirty="0"/>
              <a:t>nebo při důrazu</a:t>
            </a:r>
          </a:p>
          <a:p>
            <a:pPr lvl="3"/>
            <a:r>
              <a:rPr lang="cs-CZ" sz="1800" dirty="0"/>
              <a:t>Jeho vůbec neznám.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82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C5A68-700E-4CD7-946D-AD61F02E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zájmeno ona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85A76C-179E-479D-82F0-5573A8863E0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ZÁJMENO ONA</a:t>
            </a:r>
          </a:p>
          <a:p>
            <a:r>
              <a:rPr lang="cs-CZ" dirty="0"/>
              <a:t>4. PÁD ji/ni</a:t>
            </a:r>
          </a:p>
          <a:p>
            <a:pPr lvl="1"/>
            <a:r>
              <a:rPr lang="cs-CZ" dirty="0"/>
              <a:t>pomáhám si zájmenem TU – krátké i</a:t>
            </a:r>
          </a:p>
          <a:p>
            <a:pPr lvl="1"/>
            <a:r>
              <a:rPr lang="cs-CZ" dirty="0"/>
              <a:t>ji – Vidím ji. (TU dívku)</a:t>
            </a:r>
          </a:p>
          <a:p>
            <a:pPr lvl="2"/>
            <a:r>
              <a:rPr lang="cs-CZ" dirty="0"/>
              <a:t>pomáhám si ukazovacím TU</a:t>
            </a:r>
          </a:p>
          <a:p>
            <a:pPr lvl="1"/>
            <a:r>
              <a:rPr lang="cs-CZ" dirty="0"/>
              <a:t>ni – Dělám to pro ni.  (TU dívku)</a:t>
            </a:r>
          </a:p>
          <a:p>
            <a:pPr lvl="2"/>
            <a:r>
              <a:rPr lang="cs-CZ" dirty="0"/>
              <a:t>pomáhám si ukazovacím 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0ED0D7-161F-4610-B69C-B53575FC85B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ZÁJMENO ONA</a:t>
            </a:r>
          </a:p>
          <a:p>
            <a:r>
              <a:rPr lang="cs-CZ" dirty="0"/>
              <a:t>2., 3., 6., PÁD jí/ní</a:t>
            </a:r>
          </a:p>
          <a:p>
            <a:pPr lvl="1"/>
            <a:r>
              <a:rPr lang="cs-CZ" dirty="0"/>
              <a:t>pomáhám si zájmenem TÉ -dlouhé í</a:t>
            </a:r>
          </a:p>
          <a:p>
            <a:pPr lvl="1"/>
            <a:r>
              <a:rPr lang="cs-CZ" dirty="0"/>
              <a:t>ní – Půjdu bez ní. (TÉ dívky) 2. p. </a:t>
            </a:r>
          </a:p>
          <a:p>
            <a:pPr lvl="1"/>
            <a:r>
              <a:rPr lang="cs-CZ" dirty="0"/>
              <a:t>jí– Pomoz jí. (TÉ dívce) 3. p</a:t>
            </a:r>
          </a:p>
          <a:p>
            <a:pPr lvl="2"/>
            <a:r>
              <a:rPr lang="cs-CZ" dirty="0"/>
              <a:t>pomáhám si ukazovacím TÉ</a:t>
            </a:r>
          </a:p>
          <a:p>
            <a:pPr lvl="1"/>
            <a:r>
              <a:rPr lang="cs-CZ" dirty="0"/>
              <a:t>ní – Mluvím o ní.  (TÉ dívce) 6. p</a:t>
            </a:r>
          </a:p>
          <a:p>
            <a:pPr lvl="2"/>
            <a:r>
              <a:rPr lang="cs-CZ" dirty="0"/>
              <a:t>pomáhám si ukazovacím TÉ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80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853B071-D34C-40D7-8D79-5074F130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rozhodni o správném psaní.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3F501-32EB-43D4-9783-61A2C9877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O ni/ní se neboj. </a:t>
            </a:r>
          </a:p>
          <a:p>
            <a:r>
              <a:rPr lang="cs-CZ" dirty="0"/>
              <a:t>2. Běž k ni/ní. </a:t>
            </a:r>
          </a:p>
          <a:p>
            <a:r>
              <a:rPr lang="cs-CZ" dirty="0"/>
              <a:t>3. Zeptej se ji/jí. </a:t>
            </a:r>
          </a:p>
          <a:p>
            <a:r>
              <a:rPr lang="cs-CZ" dirty="0"/>
              <a:t>4. Představili nám ji/jí. </a:t>
            </a:r>
          </a:p>
          <a:p>
            <a:r>
              <a:rPr lang="cs-CZ" dirty="0"/>
              <a:t>5. Podívej se na ni/ní. </a:t>
            </a:r>
          </a:p>
          <a:p>
            <a:r>
              <a:rPr lang="cs-CZ" dirty="0"/>
              <a:t>6. Nevracej se bez ni/ní. </a:t>
            </a:r>
          </a:p>
          <a:p>
            <a:r>
              <a:rPr lang="cs-CZ" dirty="0"/>
              <a:t>7. Ji/jí bylo špatně. </a:t>
            </a:r>
          </a:p>
          <a:p>
            <a:r>
              <a:rPr lang="cs-CZ" dirty="0"/>
              <a:t>8. Neviděl jsem ji/jí.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830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4853B071-D34C-40D7-8D79-5074F130D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rozhodni o správném psaní. 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3F501-32EB-43D4-9783-61A2C9877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 O ni/</a:t>
            </a:r>
            <a:r>
              <a:rPr lang="cs-CZ" strike="sngStrike" dirty="0"/>
              <a:t>ní </a:t>
            </a:r>
            <a:r>
              <a:rPr lang="cs-CZ" dirty="0"/>
              <a:t>se neboj. 		O tu dívku se neboj. </a:t>
            </a:r>
          </a:p>
          <a:p>
            <a:r>
              <a:rPr lang="cs-CZ" dirty="0"/>
              <a:t>2. Běž k </a:t>
            </a:r>
            <a:r>
              <a:rPr lang="cs-CZ" strike="sngStrike" dirty="0"/>
              <a:t>ni</a:t>
            </a:r>
            <a:r>
              <a:rPr lang="cs-CZ" dirty="0"/>
              <a:t>/ní. 			Běž k té dívce.</a:t>
            </a:r>
          </a:p>
          <a:p>
            <a:r>
              <a:rPr lang="cs-CZ" dirty="0"/>
              <a:t>3. Zeptej se </a:t>
            </a:r>
            <a:r>
              <a:rPr lang="cs-CZ" strike="sngStrike" dirty="0"/>
              <a:t>ji</a:t>
            </a:r>
            <a:r>
              <a:rPr lang="cs-CZ" dirty="0"/>
              <a:t>/jí. 			Zeptej se té dívky.</a:t>
            </a:r>
          </a:p>
          <a:p>
            <a:r>
              <a:rPr lang="cs-CZ" dirty="0"/>
              <a:t>4. Představili nám ji/</a:t>
            </a:r>
            <a:r>
              <a:rPr lang="cs-CZ" strike="sngStrike" dirty="0"/>
              <a:t>jí</a:t>
            </a:r>
            <a:r>
              <a:rPr lang="cs-CZ" dirty="0"/>
              <a:t>. 		Představili nám tu dívku.</a:t>
            </a:r>
          </a:p>
          <a:p>
            <a:r>
              <a:rPr lang="cs-CZ" dirty="0"/>
              <a:t>5. Podívej se na ni/</a:t>
            </a:r>
            <a:r>
              <a:rPr lang="cs-CZ" strike="sngStrike" dirty="0"/>
              <a:t>ní</a:t>
            </a:r>
            <a:r>
              <a:rPr lang="cs-CZ" dirty="0"/>
              <a:t>. 		Podívej se na tu dívku.</a:t>
            </a:r>
          </a:p>
          <a:p>
            <a:r>
              <a:rPr lang="cs-CZ" dirty="0"/>
              <a:t>6. Nevracej se bez </a:t>
            </a:r>
            <a:r>
              <a:rPr lang="cs-CZ" strike="sngStrike" dirty="0"/>
              <a:t>ni</a:t>
            </a:r>
            <a:r>
              <a:rPr lang="cs-CZ" dirty="0"/>
              <a:t>/ní. 		Nevracej se bez té dívky.</a:t>
            </a:r>
          </a:p>
          <a:p>
            <a:r>
              <a:rPr lang="cs-CZ" dirty="0"/>
              <a:t>7. </a:t>
            </a:r>
            <a:r>
              <a:rPr lang="cs-CZ" strike="sngStrike" dirty="0"/>
              <a:t>Ji</a:t>
            </a:r>
            <a:r>
              <a:rPr lang="cs-CZ" dirty="0"/>
              <a:t>/jí bylo špatně. 		Té dívce bylo špatně.</a:t>
            </a:r>
          </a:p>
          <a:p>
            <a:r>
              <a:rPr lang="cs-CZ" dirty="0"/>
              <a:t>8. Neviděl jsem ji/</a:t>
            </a:r>
            <a:r>
              <a:rPr lang="cs-CZ" strike="sngStrike" dirty="0"/>
              <a:t>jí</a:t>
            </a:r>
            <a:r>
              <a:rPr lang="cs-CZ" dirty="0"/>
              <a:t>. 		Neviděl jsem tu dívku.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3600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658E33-7C4F-43B0-8D97-F07167C75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odkazy na elektronickou učebnici + pracovní sešit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2B3899-1D8E-4F12-B522-0BE49FF0C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https://www.mediacreator.cz/mc/index.php?opentitle=Cesky_jazyk5/Cesky_jazyk5.mc&amp;pageord=51</a:t>
            </a:r>
            <a:endParaRPr lang="cs-CZ" dirty="0"/>
          </a:p>
          <a:p>
            <a:r>
              <a:rPr lang="cs-CZ" dirty="0">
                <a:hlinkClick r:id="rId3"/>
              </a:rPr>
              <a:t>https://www.mediacreator.cz/mc/index.php?opentitle=Cesky_jazyk5_2_PS/Cesky_jazyk5_2_PS.mc&amp;maintitle=Cesky_jazyk5/Cesky_jazyk5.mc&amp;pageord=9</a:t>
            </a:r>
            <a:endParaRPr lang="cs-CZ" dirty="0"/>
          </a:p>
          <a:p>
            <a:r>
              <a:rPr lang="cs-CZ" dirty="0">
                <a:hlinkClick r:id="rId4"/>
              </a:rPr>
              <a:t>https://www.mediacreator.cz/mc/index.php?opentitle=Cesky_jazyk5_2_PS/Cesky_jazyk5_2_PS.mc&amp;maintitle=Cesky_jazyk5/Cesky_jazyk5.mc&amp;pageord=10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564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5C182-9BA2-4C22-965B-463A3EC7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pomocníci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826E5-D177-4141-89ED-F13A0BF041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https://www.youtube.com/watch?v=D6ThoiFZL84</a:t>
            </a:r>
            <a:r>
              <a:rPr lang="cs-CZ" dirty="0"/>
              <a:t> (ty, se)</a:t>
            </a:r>
          </a:p>
          <a:p>
            <a:r>
              <a:rPr lang="cs-CZ" dirty="0">
                <a:hlinkClick r:id="rId3"/>
              </a:rPr>
              <a:t>https://www.youtube.com/watch?v=MuroI3yWTHU</a:t>
            </a:r>
            <a:r>
              <a:rPr lang="cs-CZ" dirty="0"/>
              <a:t> (já)</a:t>
            </a:r>
          </a:p>
          <a:p>
            <a:r>
              <a:rPr lang="cs-CZ" dirty="0">
                <a:hlinkClick r:id="rId4"/>
              </a:rPr>
              <a:t>https://www.youtube.com/watch?v=GMx3RsY4IoU</a:t>
            </a:r>
            <a:r>
              <a:rPr lang="cs-CZ" dirty="0"/>
              <a:t> (my, vy)</a:t>
            </a:r>
          </a:p>
        </p:txBody>
      </p:sp>
    </p:spTree>
    <p:extLst>
      <p:ext uri="{BB962C8B-B14F-4D97-AF65-F5344CB8AC3E}">
        <p14:creationId xmlns:p14="http://schemas.microsoft.com/office/powerpoint/2010/main" val="3043355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DA2AB-659C-4BE6-989F-86CB6C726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do </a:t>
            </a:r>
            <a:r>
              <a:rPr lang="cs-CZ" dirty="0" err="1"/>
              <a:t>šk</a:t>
            </a:r>
            <a:r>
              <a:rPr lang="cs-CZ" dirty="0"/>
              <a:t>. sešitu zezadu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AC82A-8C82-497A-9B93-594F91D82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4223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já, </a:t>
            </a:r>
          </a:p>
          <a:p>
            <a:pPr lvl="1"/>
            <a:r>
              <a:rPr lang="cs-CZ" dirty="0"/>
              <a:t>2. a 4. pád</a:t>
            </a:r>
          </a:p>
          <a:p>
            <a:pPr lvl="2"/>
            <a:r>
              <a:rPr lang="cs-CZ" dirty="0"/>
              <a:t>mě/mne</a:t>
            </a:r>
          </a:p>
          <a:p>
            <a:pPr lvl="2"/>
            <a:r>
              <a:rPr lang="cs-CZ" b="1" dirty="0"/>
              <a:t>mě je vždy správně</a:t>
            </a:r>
          </a:p>
          <a:p>
            <a:pPr lvl="2"/>
            <a:r>
              <a:rPr lang="cs-CZ" dirty="0"/>
              <a:t>mne – méně časté, více knižní</a:t>
            </a:r>
          </a:p>
          <a:p>
            <a:r>
              <a:rPr lang="cs-CZ" dirty="0"/>
              <a:t>3. pád</a:t>
            </a:r>
          </a:p>
          <a:p>
            <a:pPr lvl="1"/>
            <a:r>
              <a:rPr lang="cs-CZ" dirty="0"/>
              <a:t>MNĚ</a:t>
            </a:r>
          </a:p>
          <a:p>
            <a:pPr lvl="2"/>
            <a:r>
              <a:rPr lang="cs-CZ" b="1" dirty="0"/>
              <a:t>MNĚ je vždy správně</a:t>
            </a:r>
          </a:p>
          <a:p>
            <a:pPr lvl="1"/>
            <a:r>
              <a:rPr lang="cs-CZ" dirty="0"/>
              <a:t>MI</a:t>
            </a:r>
          </a:p>
          <a:p>
            <a:pPr lvl="2"/>
            <a:r>
              <a:rPr lang="cs-CZ" dirty="0"/>
              <a:t>nikdy ne po předložce nebo po důrazu</a:t>
            </a:r>
          </a:p>
          <a:p>
            <a:r>
              <a:rPr lang="cs-CZ" dirty="0"/>
              <a:t>6. pád</a:t>
            </a:r>
          </a:p>
          <a:p>
            <a:pPr lvl="1"/>
            <a:r>
              <a:rPr lang="cs-CZ" dirty="0"/>
              <a:t>MNĚ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11901A-DE9C-4269-86D4-E447E80707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cs-CZ" sz="1900" dirty="0"/>
              <a:t>mne, tebe, sebe, sobě - používáme je po </a:t>
            </a:r>
            <a:r>
              <a:rPr lang="cs-CZ" sz="1900" dirty="0">
                <a:solidFill>
                  <a:srgbClr val="FF0000"/>
                </a:solidFill>
              </a:rPr>
              <a:t>předložce</a:t>
            </a:r>
            <a:r>
              <a:rPr lang="cs-CZ" sz="1900" dirty="0"/>
              <a:t> a při </a:t>
            </a:r>
            <a:r>
              <a:rPr lang="cs-CZ" sz="1900" dirty="0">
                <a:solidFill>
                  <a:srgbClr val="92D050"/>
                </a:solidFill>
              </a:rPr>
              <a:t>důrazu</a:t>
            </a:r>
          </a:p>
          <a:p>
            <a:pPr lvl="2"/>
            <a:r>
              <a:rPr lang="cs-CZ" sz="1700" dirty="0"/>
              <a:t>Mám o </a:t>
            </a:r>
            <a:r>
              <a:rPr lang="cs-CZ" sz="1700" dirty="0">
                <a:solidFill>
                  <a:srgbClr val="FF0000"/>
                </a:solidFill>
              </a:rPr>
              <a:t>tebe</a:t>
            </a:r>
            <a:r>
              <a:rPr lang="cs-CZ" sz="1700" dirty="0"/>
              <a:t> strach. </a:t>
            </a:r>
          </a:p>
          <a:p>
            <a:pPr lvl="2"/>
            <a:r>
              <a:rPr lang="cs-CZ" sz="1700" dirty="0">
                <a:solidFill>
                  <a:srgbClr val="92D050"/>
                </a:solidFill>
              </a:rPr>
              <a:t>Tebe</a:t>
            </a:r>
            <a:r>
              <a:rPr lang="cs-CZ" sz="1700" dirty="0"/>
              <a:t> jsme opravdu nečekali.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38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4DA2AB-659C-4BE6-989F-86CB6C726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zápis do </a:t>
            </a:r>
            <a:r>
              <a:rPr lang="cs-CZ" dirty="0" err="1"/>
              <a:t>šk</a:t>
            </a:r>
            <a:r>
              <a:rPr lang="cs-CZ" dirty="0"/>
              <a:t>. sešitu zezadu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2AC82A-8C82-497A-9B93-594F91D82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404223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ty</a:t>
            </a:r>
          </a:p>
          <a:p>
            <a:r>
              <a:rPr lang="cs-CZ" dirty="0"/>
              <a:t>2. a 4. pád</a:t>
            </a:r>
          </a:p>
          <a:p>
            <a:pPr lvl="1"/>
            <a:r>
              <a:rPr lang="cs-CZ" b="1" dirty="0"/>
              <a:t>tě/tebe</a:t>
            </a:r>
          </a:p>
          <a:p>
            <a:r>
              <a:rPr lang="en-US" dirty="0"/>
              <a:t>3. </a:t>
            </a:r>
            <a:r>
              <a:rPr lang="en-US" dirty="0" err="1"/>
              <a:t>pád</a:t>
            </a:r>
            <a:endParaRPr lang="en-US" dirty="0"/>
          </a:p>
          <a:p>
            <a:pPr lvl="1"/>
            <a:r>
              <a:rPr lang="en-US" dirty="0" err="1"/>
              <a:t>TOBĚ</a:t>
            </a:r>
            <a:endParaRPr lang="en-US" dirty="0"/>
          </a:p>
          <a:p>
            <a:pPr lvl="1"/>
            <a:r>
              <a:rPr lang="en-US" dirty="0"/>
              <a:t>TI</a:t>
            </a:r>
          </a:p>
          <a:p>
            <a:pPr lvl="2"/>
            <a:r>
              <a:rPr lang="en-US" dirty="0" err="1"/>
              <a:t>nikdy</a:t>
            </a:r>
            <a:r>
              <a:rPr lang="en-US" dirty="0"/>
              <a:t> ne po </a:t>
            </a:r>
            <a:r>
              <a:rPr lang="en-US" dirty="0" err="1"/>
              <a:t>předložce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po </a:t>
            </a:r>
            <a:r>
              <a:rPr lang="en-US" dirty="0" err="1"/>
              <a:t>důrazu</a:t>
            </a:r>
            <a:endParaRPr lang="en-US" dirty="0"/>
          </a:p>
          <a:p>
            <a:r>
              <a:rPr lang="en-US" dirty="0"/>
              <a:t>6. </a:t>
            </a:r>
            <a:r>
              <a:rPr lang="en-US" dirty="0" err="1"/>
              <a:t>pád</a:t>
            </a:r>
            <a:endParaRPr lang="en-US" dirty="0"/>
          </a:p>
          <a:p>
            <a:pPr lvl="1"/>
            <a:r>
              <a:rPr lang="en-US" dirty="0" err="1"/>
              <a:t>TEBOU</a:t>
            </a:r>
            <a:endParaRPr lang="en-US" dirty="0"/>
          </a:p>
          <a:p>
            <a:pPr lvl="1"/>
            <a:endParaRPr lang="cs-CZ" b="1" dirty="0"/>
          </a:p>
          <a:p>
            <a:pPr lvl="2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11901A-DE9C-4269-86D4-E447E80707F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SEBOU </a:t>
            </a:r>
          </a:p>
          <a:p>
            <a:pPr lvl="1"/>
            <a:r>
              <a:rPr lang="cs-CZ" dirty="0"/>
              <a:t>Kapr sebou házel. </a:t>
            </a:r>
          </a:p>
          <a:p>
            <a:pPr lvl="2"/>
            <a:r>
              <a:rPr lang="cs-CZ" dirty="0"/>
              <a:t>Házel sám sebou, svým tělem. </a:t>
            </a:r>
          </a:p>
          <a:p>
            <a:pPr lvl="2"/>
            <a:r>
              <a:rPr lang="cs-CZ" dirty="0"/>
              <a:t>Lze nahradit podstatným jménem (např. hlavou) </a:t>
            </a:r>
          </a:p>
          <a:p>
            <a:r>
              <a:rPr lang="cs-CZ" dirty="0"/>
              <a:t>S SEBOU</a:t>
            </a:r>
          </a:p>
          <a:p>
            <a:pPr lvl="1"/>
            <a:r>
              <a:rPr lang="cs-CZ" dirty="0"/>
              <a:t>Nesl s sebou stan.</a:t>
            </a:r>
          </a:p>
          <a:p>
            <a:pPr lvl="2"/>
            <a:r>
              <a:rPr lang="cs-CZ" dirty="0"/>
              <a:t>vzít s sebou něco – nějakou věc </a:t>
            </a:r>
          </a:p>
          <a:p>
            <a:pPr lvl="2"/>
            <a:r>
              <a:rPr lang="cs-CZ" dirty="0"/>
              <a:t>vzít něco/někoho někam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840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97265-4387-4858-865F-44C9BC62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Já, ty,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90C13C-C3C9-4E52-B791-261CB201D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některých pádech mají dvojí tvar</a:t>
            </a:r>
          </a:p>
          <a:p>
            <a:r>
              <a:rPr lang="cs-CZ" dirty="0"/>
              <a:t>kratší</a:t>
            </a:r>
          </a:p>
          <a:p>
            <a:pPr lvl="1"/>
            <a:r>
              <a:rPr lang="cs-CZ" dirty="0"/>
              <a:t>mě, mi, tě, ti, se, si</a:t>
            </a:r>
          </a:p>
          <a:p>
            <a:r>
              <a:rPr lang="cs-CZ" dirty="0"/>
              <a:t>delší</a:t>
            </a:r>
          </a:p>
          <a:p>
            <a:pPr lvl="1"/>
            <a:r>
              <a:rPr lang="cs-CZ" dirty="0"/>
              <a:t>mne, tebe, sebe, sobě </a:t>
            </a:r>
          </a:p>
          <a:p>
            <a:pPr lvl="1"/>
            <a:r>
              <a:rPr lang="cs-CZ" dirty="0"/>
              <a:t>používáme je po </a:t>
            </a:r>
            <a:r>
              <a:rPr lang="cs-CZ" dirty="0">
                <a:solidFill>
                  <a:srgbClr val="FF0000"/>
                </a:solidFill>
              </a:rPr>
              <a:t>předložce</a:t>
            </a:r>
            <a:r>
              <a:rPr lang="cs-CZ" dirty="0"/>
              <a:t> a při </a:t>
            </a:r>
            <a:r>
              <a:rPr lang="cs-CZ" dirty="0">
                <a:solidFill>
                  <a:srgbClr val="92D050"/>
                </a:solidFill>
              </a:rPr>
              <a:t>důrazu</a:t>
            </a:r>
          </a:p>
          <a:p>
            <a:pPr lvl="2"/>
            <a:r>
              <a:rPr lang="cs-CZ" dirty="0"/>
              <a:t>Mám o </a:t>
            </a:r>
            <a:r>
              <a:rPr lang="cs-CZ" dirty="0">
                <a:solidFill>
                  <a:srgbClr val="FF0000"/>
                </a:solidFill>
              </a:rPr>
              <a:t>tebe</a:t>
            </a:r>
            <a:r>
              <a:rPr lang="cs-CZ" dirty="0"/>
              <a:t> strach. </a:t>
            </a:r>
          </a:p>
          <a:p>
            <a:pPr lvl="2"/>
            <a:r>
              <a:rPr lang="cs-CZ" dirty="0">
                <a:solidFill>
                  <a:srgbClr val="92D050"/>
                </a:solidFill>
              </a:rPr>
              <a:t>Tebe</a:t>
            </a:r>
            <a:r>
              <a:rPr lang="cs-CZ" dirty="0"/>
              <a:t> jsme opravdu nečekali. </a:t>
            </a:r>
          </a:p>
        </p:txBody>
      </p:sp>
    </p:spTree>
    <p:extLst>
      <p:ext uri="{BB962C8B-B14F-4D97-AF65-F5344CB8AC3E}">
        <p14:creationId xmlns:p14="http://schemas.microsoft.com/office/powerpoint/2010/main" val="72382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F0A18-995B-458A-8FF6-90B32EBA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2F2DE-8FFA-4F04-ACAE-5FB0ACD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pád – já</a:t>
            </a:r>
          </a:p>
          <a:p>
            <a:r>
              <a:rPr lang="cs-CZ" dirty="0"/>
              <a:t>2. pád – mě, mne</a:t>
            </a:r>
          </a:p>
          <a:p>
            <a:r>
              <a:rPr lang="cs-CZ" dirty="0"/>
              <a:t>3. pád – mi, mně			ZÁJMENO JÁ NEMÁ 5. PÁD!</a:t>
            </a:r>
          </a:p>
          <a:p>
            <a:r>
              <a:rPr lang="cs-CZ" dirty="0"/>
              <a:t>4. pád – mě, mne</a:t>
            </a:r>
          </a:p>
          <a:p>
            <a:r>
              <a:rPr lang="cs-CZ" dirty="0"/>
              <a:t>6. pád – (o) mně</a:t>
            </a:r>
          </a:p>
          <a:p>
            <a:r>
              <a:rPr lang="cs-CZ" dirty="0"/>
              <a:t>7. pád - mnou</a:t>
            </a:r>
          </a:p>
        </p:txBody>
      </p:sp>
    </p:spTree>
    <p:extLst>
      <p:ext uri="{BB962C8B-B14F-4D97-AF65-F5344CB8AC3E}">
        <p14:creationId xmlns:p14="http://schemas.microsoft.com/office/powerpoint/2010/main" val="1166066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0869A-5D77-404D-9A15-34B51854E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29A5F-DE0F-48D7-B1F2-7360D5396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2. a 4. pád</a:t>
            </a:r>
          </a:p>
          <a:p>
            <a:pPr lvl="1"/>
            <a:r>
              <a:rPr lang="cs-CZ" dirty="0"/>
              <a:t>mě/mne</a:t>
            </a:r>
          </a:p>
          <a:p>
            <a:pPr lvl="1"/>
            <a:r>
              <a:rPr lang="cs-CZ" b="1" dirty="0"/>
              <a:t>mě je vždy správně</a:t>
            </a:r>
          </a:p>
          <a:p>
            <a:pPr lvl="1"/>
            <a:r>
              <a:rPr lang="cs-CZ" dirty="0"/>
              <a:t>mne – méně časté, více knižní</a:t>
            </a:r>
          </a:p>
          <a:p>
            <a:r>
              <a:rPr lang="cs-CZ" dirty="0"/>
              <a:t>příklady</a:t>
            </a:r>
          </a:p>
          <a:p>
            <a:pPr lvl="1"/>
            <a:r>
              <a:rPr lang="cs-CZ" dirty="0"/>
              <a:t>Nechoďte tam beze mě/mne. 		Bez koho? čeho? 		2. pád</a:t>
            </a:r>
          </a:p>
          <a:p>
            <a:pPr lvl="1"/>
            <a:r>
              <a:rPr lang="cs-CZ" dirty="0"/>
              <a:t>Počkejte na mě/mne. 			Na koho? co? 		4. pád</a:t>
            </a:r>
          </a:p>
        </p:txBody>
      </p:sp>
    </p:spTree>
    <p:extLst>
      <p:ext uri="{BB962C8B-B14F-4D97-AF65-F5344CB8AC3E}">
        <p14:creationId xmlns:p14="http://schemas.microsoft.com/office/powerpoint/2010/main" val="1905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0869A-5D77-404D-9A15-34B51854E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29A5F-DE0F-48D7-B1F2-7360D5396A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3. pád</a:t>
            </a:r>
          </a:p>
          <a:p>
            <a:pPr lvl="1"/>
            <a:r>
              <a:rPr lang="cs-CZ" dirty="0"/>
              <a:t>MNĚ</a:t>
            </a:r>
          </a:p>
          <a:p>
            <a:pPr lvl="2"/>
            <a:r>
              <a:rPr lang="cs-CZ" b="1" dirty="0"/>
              <a:t>MNĚ je vždy správně</a:t>
            </a:r>
          </a:p>
          <a:p>
            <a:pPr lvl="1"/>
            <a:r>
              <a:rPr lang="cs-CZ" dirty="0"/>
              <a:t>MI</a:t>
            </a:r>
          </a:p>
          <a:p>
            <a:pPr lvl="2"/>
            <a:r>
              <a:rPr lang="cs-CZ" dirty="0"/>
              <a:t>nikdy ne po předložce nebo po důrazu</a:t>
            </a:r>
          </a:p>
          <a:p>
            <a:r>
              <a:rPr lang="cs-CZ" dirty="0"/>
              <a:t>6. pád</a:t>
            </a:r>
          </a:p>
          <a:p>
            <a:pPr lvl="1"/>
            <a:r>
              <a:rPr lang="cs-CZ" dirty="0"/>
              <a:t>MNĚ</a:t>
            </a:r>
          </a:p>
          <a:p>
            <a:pPr marL="0" indent="0">
              <a:buNone/>
            </a:pPr>
            <a:r>
              <a:rPr lang="cs-CZ" dirty="0"/>
              <a:t>	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95FBAF6-F115-4405-97AB-4B8D7AC70C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příklady </a:t>
            </a:r>
          </a:p>
          <a:p>
            <a:pPr lvl="1"/>
            <a:r>
              <a:rPr lang="cs-CZ" dirty="0"/>
              <a:t>Zahraješ MNĚ na klavír? – 3. pád</a:t>
            </a:r>
          </a:p>
          <a:p>
            <a:pPr lvl="1"/>
            <a:r>
              <a:rPr lang="cs-CZ" dirty="0"/>
              <a:t>Zahraješ MI na klavír? – 3. pád</a:t>
            </a:r>
          </a:p>
          <a:p>
            <a:pPr lvl="1"/>
            <a:r>
              <a:rPr lang="cs-CZ" dirty="0"/>
              <a:t>MNĚ se to nelíbí. – důraz – 3. pád</a:t>
            </a:r>
          </a:p>
          <a:p>
            <a:pPr lvl="1"/>
            <a:r>
              <a:rPr lang="cs-CZ" dirty="0"/>
              <a:t>Kdo se postaví proti MNĚ. (proti = předložka) - 3. pád</a:t>
            </a:r>
          </a:p>
          <a:p>
            <a:pPr lvl="1"/>
            <a:r>
              <a:rPr lang="cs-CZ" dirty="0"/>
              <a:t>Mluvili o MNĚ.  - 6. pád</a:t>
            </a:r>
          </a:p>
        </p:txBody>
      </p:sp>
    </p:spTree>
    <p:extLst>
      <p:ext uri="{BB962C8B-B14F-4D97-AF65-F5344CB8AC3E}">
        <p14:creationId xmlns:p14="http://schemas.microsoft.com/office/powerpoint/2010/main" val="289476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FF0A18-995B-458A-8FF6-90B32EBAA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42F2DE-8FFA-4F04-ACAE-5FB0ACD77C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pád – já</a:t>
            </a:r>
          </a:p>
          <a:p>
            <a:r>
              <a:rPr lang="cs-CZ" dirty="0"/>
              <a:t>2. pád – tě, tebe</a:t>
            </a:r>
          </a:p>
          <a:p>
            <a:r>
              <a:rPr lang="cs-CZ" dirty="0"/>
              <a:t>3. pád – ti, tobě			ZÁJMENO TY NEMÁ 5. PÁD!</a:t>
            </a:r>
          </a:p>
          <a:p>
            <a:r>
              <a:rPr lang="cs-CZ" dirty="0"/>
              <a:t>4. pád – tě, tebe</a:t>
            </a:r>
          </a:p>
          <a:p>
            <a:r>
              <a:rPr lang="cs-CZ" dirty="0"/>
              <a:t>6. pád – (o) tobě</a:t>
            </a:r>
          </a:p>
          <a:p>
            <a:r>
              <a:rPr lang="cs-CZ" dirty="0"/>
              <a:t>7. pád - tebou</a:t>
            </a:r>
          </a:p>
        </p:txBody>
      </p:sp>
    </p:spTree>
    <p:extLst>
      <p:ext uri="{BB962C8B-B14F-4D97-AF65-F5344CB8AC3E}">
        <p14:creationId xmlns:p14="http://schemas.microsoft.com/office/powerpoint/2010/main" val="1228083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1408</Words>
  <Application>Microsoft Office PowerPoint</Application>
  <PresentationFormat>Širokoúhlá obrazovka</PresentationFormat>
  <Paragraphs>248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Gill Sans MT</vt:lpstr>
      <vt:lpstr>Galerie</vt:lpstr>
      <vt:lpstr>skloňování zájmen</vt:lpstr>
      <vt:lpstr>Pokyny pro práci</vt:lpstr>
      <vt:lpstr>zápis do šk. sešitu zezadu </vt:lpstr>
      <vt:lpstr>zápis do šk. sešitu zezadu </vt:lpstr>
      <vt:lpstr>Já, ty, se</vt:lpstr>
      <vt:lpstr>já </vt:lpstr>
      <vt:lpstr>JÁ</vt:lpstr>
      <vt:lpstr>JÁ</vt:lpstr>
      <vt:lpstr>Ty </vt:lpstr>
      <vt:lpstr>se </vt:lpstr>
      <vt:lpstr>pOMŮCKA  mě/mně</vt:lpstr>
      <vt:lpstr>ROZHODNĚTE  MĚ/MNĚ</vt:lpstr>
      <vt:lpstr>ROZHODNĚTE  MĚ/MNĚ</vt:lpstr>
      <vt:lpstr>ty</vt:lpstr>
      <vt:lpstr>ty</vt:lpstr>
      <vt:lpstr>sebou X s sebou</vt:lpstr>
      <vt:lpstr>doplňte s sebou / sebou</vt:lpstr>
      <vt:lpstr>doplňte s sebou / sebou</vt:lpstr>
      <vt:lpstr>zájmena my / VY</vt:lpstr>
      <vt:lpstr>zájmena my / VY</vt:lpstr>
      <vt:lpstr>zájmena on, ono</vt:lpstr>
      <vt:lpstr>zájmeno ona</vt:lpstr>
      <vt:lpstr>rozhodni o správném psaní.  </vt:lpstr>
      <vt:lpstr>rozhodni o správném psaní.  </vt:lpstr>
      <vt:lpstr>odkazy na elektronickou učebnici + pracovní sešit</vt:lpstr>
      <vt:lpstr>další pomocníci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skloňování zájmen</dc:title>
  <dc:creator>Kšandová Jitka</dc:creator>
  <cp:lastModifiedBy>Kšandová Jitka</cp:lastModifiedBy>
  <cp:revision>16</cp:revision>
  <dcterms:created xsi:type="dcterms:W3CDTF">2020-04-07T17:01:26Z</dcterms:created>
  <dcterms:modified xsi:type="dcterms:W3CDTF">2020-04-08T09:46:05Z</dcterms:modified>
</cp:coreProperties>
</file>