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81" r:id="rId5"/>
    <p:sldId id="259" r:id="rId6"/>
    <p:sldId id="264" r:id="rId7"/>
    <p:sldId id="267" r:id="rId8"/>
    <p:sldId id="268" r:id="rId9"/>
    <p:sldId id="269" r:id="rId10"/>
    <p:sldId id="270" r:id="rId11"/>
    <p:sldId id="266" r:id="rId12"/>
    <p:sldId id="284" r:id="rId13"/>
    <p:sldId id="265" r:id="rId14"/>
    <p:sldId id="282" r:id="rId15"/>
    <p:sldId id="28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34" autoAdjust="0"/>
    <p:restoredTop sz="94660"/>
  </p:normalViewPr>
  <p:slideViewPr>
    <p:cSldViewPr snapToGrid="0">
      <p:cViewPr varScale="1">
        <p:scale>
          <a:sx n="67" d="100"/>
          <a:sy n="67" d="100"/>
        </p:scale>
        <p:origin x="5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56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35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054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02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1578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143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440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66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73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837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80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3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13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442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339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7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CFC9E-3DE8-4212-AFD8-4A7EF7C57493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34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95416-434C-42D1-A594-C75591C847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Slovesa</a:t>
            </a:r>
          </a:p>
        </p:txBody>
      </p:sp>
    </p:spTree>
    <p:extLst>
      <p:ext uri="{BB962C8B-B14F-4D97-AF65-F5344CB8AC3E}">
        <p14:creationId xmlns:p14="http://schemas.microsoft.com/office/powerpoint/2010/main" val="1736353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8674E4A0-BA3A-4BD1-AEAE-7FD816110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Oznamovací způsob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192657-9399-4F7B-9DA3-1E3641434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318721" cy="3880773"/>
          </a:xfrm>
        </p:spPr>
        <p:txBody>
          <a:bodyPr>
            <a:normAutofit/>
          </a:bodyPr>
          <a:lstStyle/>
          <a:p>
            <a:r>
              <a:rPr lang="cs-CZ" sz="3600" dirty="0"/>
              <a:t>slovesa oznamují děj</a:t>
            </a:r>
          </a:p>
          <a:p>
            <a:r>
              <a:rPr lang="cs-CZ" sz="3600" dirty="0"/>
              <a:t>můžeme rozlišit trojí čas</a:t>
            </a:r>
          </a:p>
          <a:p>
            <a:r>
              <a:rPr lang="cs-CZ" sz="3600" dirty="0"/>
              <a:t>přítomný, minulý, budoucí</a:t>
            </a:r>
          </a:p>
        </p:txBody>
      </p:sp>
    </p:spTree>
    <p:extLst>
      <p:ext uri="{BB962C8B-B14F-4D97-AF65-F5344CB8AC3E}">
        <p14:creationId xmlns:p14="http://schemas.microsoft.com/office/powerpoint/2010/main" val="385310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1C5AE-433F-4B32-9257-F45768B10F4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pPr algn="ctr"/>
            <a:r>
              <a:rPr lang="cs-CZ" i="1" dirty="0">
                <a:solidFill>
                  <a:schemeClr val="tx1"/>
                </a:solidFill>
              </a:rPr>
              <a:t>SLOVESNÝ ČAS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B0F24DF-A2D6-4049-BE5D-1CCFFBCAC8FD}"/>
              </a:ext>
            </a:extLst>
          </p:cNvPr>
          <p:cNvSpPr/>
          <p:nvPr/>
        </p:nvSpPr>
        <p:spPr>
          <a:xfrm>
            <a:off x="1127760" y="1303022"/>
            <a:ext cx="3627120" cy="1325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přítomný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</a:rPr>
              <a:t>- používá osobní koncovky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3E11EE5-994A-4242-8C14-F62AAFE184BA}"/>
              </a:ext>
            </a:extLst>
          </p:cNvPr>
          <p:cNvSpPr/>
          <p:nvPr/>
        </p:nvSpPr>
        <p:spPr>
          <a:xfrm>
            <a:off x="1127760" y="2841626"/>
            <a:ext cx="3627120" cy="96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minulý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</a:rPr>
              <a:t>- složené tvary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A831E37-0740-4DDD-B69F-DA21771448CD}"/>
              </a:ext>
            </a:extLst>
          </p:cNvPr>
          <p:cNvSpPr/>
          <p:nvPr/>
        </p:nvSpPr>
        <p:spPr>
          <a:xfrm>
            <a:off x="1127760" y="4488182"/>
            <a:ext cx="3627120" cy="1424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budoucí (složený tvar/jednoduchý tvar)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F08488AD-0301-4D3F-99EE-B7D6A1E527B6}"/>
              </a:ext>
            </a:extLst>
          </p:cNvPr>
          <p:cNvCxnSpPr/>
          <p:nvPr/>
        </p:nvCxnSpPr>
        <p:spPr>
          <a:xfrm>
            <a:off x="4922520" y="1836420"/>
            <a:ext cx="89916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016C7B4F-9CFD-49C3-924B-6A25781D6928}"/>
              </a:ext>
            </a:extLst>
          </p:cNvPr>
          <p:cNvCxnSpPr/>
          <p:nvPr/>
        </p:nvCxnSpPr>
        <p:spPr>
          <a:xfrm>
            <a:off x="4922520" y="3321686"/>
            <a:ext cx="89916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E2BFC1BC-C452-41BD-AAA8-2D20C9DD69FA}"/>
              </a:ext>
            </a:extLst>
          </p:cNvPr>
          <p:cNvCxnSpPr/>
          <p:nvPr/>
        </p:nvCxnSpPr>
        <p:spPr>
          <a:xfrm>
            <a:off x="4922520" y="5006341"/>
            <a:ext cx="89916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0C57A27B-2B0F-4273-A79F-83103149FD49}"/>
              </a:ext>
            </a:extLst>
          </p:cNvPr>
          <p:cNvSpPr/>
          <p:nvPr/>
        </p:nvSpPr>
        <p:spPr>
          <a:xfrm>
            <a:off x="7056120" y="1356360"/>
            <a:ext cx="4008120" cy="1066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děl</a:t>
            </a:r>
            <a:r>
              <a:rPr lang="cs-CZ" sz="2800" u="sng" dirty="0">
                <a:solidFill>
                  <a:schemeClr val="tx1"/>
                </a:solidFill>
              </a:rPr>
              <a:t>ám</a:t>
            </a:r>
            <a:r>
              <a:rPr lang="cs-CZ" sz="2800" dirty="0">
                <a:solidFill>
                  <a:schemeClr val="tx1"/>
                </a:solidFill>
              </a:rPr>
              <a:t>, děl</a:t>
            </a:r>
            <a:r>
              <a:rPr lang="cs-CZ" sz="2800" u="sng" dirty="0">
                <a:solidFill>
                  <a:schemeClr val="tx1"/>
                </a:solidFill>
              </a:rPr>
              <a:t>áš</a:t>
            </a:r>
            <a:r>
              <a:rPr lang="cs-CZ" sz="2800" dirty="0">
                <a:solidFill>
                  <a:schemeClr val="tx1"/>
                </a:solidFill>
              </a:rPr>
              <a:t>, děl</a:t>
            </a:r>
            <a:r>
              <a:rPr lang="cs-CZ" sz="2800" u="sng" dirty="0">
                <a:solidFill>
                  <a:schemeClr val="tx1"/>
                </a:solidFill>
              </a:rPr>
              <a:t>á, </a:t>
            </a:r>
            <a:r>
              <a:rPr lang="cs-CZ" sz="2800" dirty="0">
                <a:solidFill>
                  <a:schemeClr val="tx1"/>
                </a:solidFill>
              </a:rPr>
              <a:t>dělá</a:t>
            </a:r>
            <a:r>
              <a:rPr lang="cs-CZ" sz="2800" u="sng" dirty="0">
                <a:solidFill>
                  <a:schemeClr val="tx1"/>
                </a:solidFill>
              </a:rPr>
              <a:t>me,</a:t>
            </a:r>
            <a:r>
              <a:rPr lang="cs-CZ" sz="2800" dirty="0">
                <a:solidFill>
                  <a:schemeClr val="tx1"/>
                </a:solidFill>
              </a:rPr>
              <a:t> dělá</a:t>
            </a:r>
            <a:r>
              <a:rPr lang="cs-CZ" sz="2800" u="sng" dirty="0">
                <a:solidFill>
                  <a:schemeClr val="tx1"/>
                </a:solidFill>
              </a:rPr>
              <a:t>te</a:t>
            </a:r>
            <a:r>
              <a:rPr lang="cs-CZ" sz="2800" dirty="0">
                <a:solidFill>
                  <a:schemeClr val="tx1"/>
                </a:solidFill>
              </a:rPr>
              <a:t>, děla</a:t>
            </a:r>
            <a:r>
              <a:rPr lang="cs-CZ" sz="2800" u="sng" dirty="0">
                <a:solidFill>
                  <a:schemeClr val="tx1"/>
                </a:solidFill>
              </a:rPr>
              <a:t>jí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6C06D669-13E2-441D-B333-96E8F90E4C19}"/>
              </a:ext>
            </a:extLst>
          </p:cNvPr>
          <p:cNvSpPr/>
          <p:nvPr/>
        </p:nvSpPr>
        <p:spPr>
          <a:xfrm>
            <a:off x="7056120" y="2842265"/>
            <a:ext cx="4008120" cy="1066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dělal jsem, dělal jsi, dělal/a/o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FDF9A2B4-B1F6-4714-8FBA-5B9F7CC38D85}"/>
              </a:ext>
            </a:extLst>
          </p:cNvPr>
          <p:cNvSpPr/>
          <p:nvPr/>
        </p:nvSpPr>
        <p:spPr>
          <a:xfrm>
            <a:off x="7056120" y="4434846"/>
            <a:ext cx="4008120" cy="1066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budu, budeš, bude (dělat)/namalujete</a:t>
            </a:r>
          </a:p>
        </p:txBody>
      </p:sp>
    </p:spTree>
    <p:extLst>
      <p:ext uri="{BB962C8B-B14F-4D97-AF65-F5344CB8AC3E}">
        <p14:creationId xmlns:p14="http://schemas.microsoft.com/office/powerpoint/2010/main" val="428325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A90CA-47FD-41F0-9044-93B3221AF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</a:t>
            </a:r>
            <a:br>
              <a:rPr lang="cs-CZ" dirty="0"/>
            </a:br>
            <a:r>
              <a:rPr lang="cs-CZ" dirty="0"/>
              <a:t>Vytvořte tvary rozkazovacího způsobu.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D1CA27-024D-4889-BF4B-9B05EFA480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pracovat</a:t>
            </a:r>
          </a:p>
          <a:p>
            <a:pPr lvl="1"/>
            <a:r>
              <a:rPr lang="cs-CZ" dirty="0"/>
              <a:t>2. os. č. j. </a:t>
            </a:r>
          </a:p>
          <a:p>
            <a:pPr lvl="1"/>
            <a:r>
              <a:rPr lang="cs-CZ" dirty="0"/>
              <a:t>1. os. č. mn. </a:t>
            </a:r>
          </a:p>
          <a:p>
            <a:pPr lvl="1"/>
            <a:r>
              <a:rPr lang="cs-CZ" dirty="0"/>
              <a:t>2. os. č. mn. </a:t>
            </a:r>
          </a:p>
          <a:p>
            <a:r>
              <a:rPr lang="cs-CZ" dirty="0"/>
              <a:t>vzít</a:t>
            </a:r>
          </a:p>
          <a:p>
            <a:pPr lvl="1"/>
            <a:r>
              <a:rPr lang="cs-CZ" dirty="0"/>
              <a:t>2. os. č. j. </a:t>
            </a:r>
          </a:p>
          <a:p>
            <a:pPr lvl="1"/>
            <a:r>
              <a:rPr lang="cs-CZ" dirty="0"/>
              <a:t>1. os. č. mn. </a:t>
            </a:r>
          </a:p>
          <a:p>
            <a:pPr lvl="1"/>
            <a:r>
              <a:rPr lang="cs-CZ" dirty="0"/>
              <a:t>2. os. č. mn. </a:t>
            </a:r>
          </a:p>
          <a:p>
            <a:r>
              <a:rPr lang="cs-CZ" dirty="0"/>
              <a:t>nosit</a:t>
            </a:r>
          </a:p>
          <a:p>
            <a:pPr lvl="1"/>
            <a:r>
              <a:rPr lang="cs-CZ" dirty="0"/>
              <a:t>2. os. č. j. </a:t>
            </a:r>
          </a:p>
          <a:p>
            <a:pPr lvl="1"/>
            <a:r>
              <a:rPr lang="cs-CZ" dirty="0"/>
              <a:t>1. os. č. mn. </a:t>
            </a:r>
          </a:p>
          <a:p>
            <a:pPr lvl="1"/>
            <a:r>
              <a:rPr lang="cs-CZ" dirty="0"/>
              <a:t>2. os. č. mn.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A866B8-5AA2-4AF8-A1E3-0D5FE648C5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pracuj, pracujme, pracujte</a:t>
            </a:r>
          </a:p>
          <a:p>
            <a:r>
              <a:rPr lang="cs-CZ" dirty="0"/>
              <a:t>vezmi, vezměme, vezměte</a:t>
            </a:r>
          </a:p>
          <a:p>
            <a:r>
              <a:rPr lang="cs-CZ" dirty="0"/>
              <a:t>nos, nosme, noste</a:t>
            </a:r>
          </a:p>
        </p:txBody>
      </p:sp>
    </p:spTree>
    <p:extLst>
      <p:ext uri="{BB962C8B-B14F-4D97-AF65-F5344CB8AC3E}">
        <p14:creationId xmlns:p14="http://schemas.microsoft.com/office/powerpoint/2010/main" val="120684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6A3AB-CC0B-4D1F-A088-FB606A95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</a:t>
            </a:r>
            <a:br>
              <a:rPr lang="cs-CZ" dirty="0"/>
            </a:br>
            <a:r>
              <a:rPr lang="cs-CZ" dirty="0"/>
              <a:t>Rozlište čas přítomný, minulý, budoucí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533DE3-5C1C-4C09-80C1-FEB188F054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1. Řešíme to společnými silami. </a:t>
            </a:r>
          </a:p>
          <a:p>
            <a:r>
              <a:rPr lang="cs-CZ" dirty="0"/>
              <a:t>2. Turnaj vyhráli chlapci z deváté třídy.</a:t>
            </a:r>
          </a:p>
          <a:p>
            <a:r>
              <a:rPr lang="cs-CZ" dirty="0"/>
              <a:t>3. Na podzim se stromům zbarví listí. </a:t>
            </a:r>
          </a:p>
          <a:p>
            <a:r>
              <a:rPr lang="cs-CZ" dirty="0"/>
              <a:t>4. Tatínek přejel odbočku na Prahu. </a:t>
            </a:r>
          </a:p>
          <a:p>
            <a:r>
              <a:rPr lang="cs-CZ" dirty="0"/>
              <a:t>5. Vlak staví ve všech zastávkách. </a:t>
            </a:r>
          </a:p>
          <a:p>
            <a:r>
              <a:rPr lang="cs-CZ" dirty="0"/>
              <a:t>6. Za okamžik si předvedeme zajímavý pokus. </a:t>
            </a:r>
          </a:p>
          <a:p>
            <a:r>
              <a:rPr lang="cs-CZ" dirty="0"/>
              <a:t>7. Vždy milovala čokoládu. </a:t>
            </a:r>
          </a:p>
          <a:p>
            <a:r>
              <a:rPr lang="cs-CZ" dirty="0"/>
              <a:t>8. Pojedu o prázdninách k babičce?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7DC65D-3AC5-4F00-A2A2-F9D93378D0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1. přítomný</a:t>
            </a:r>
          </a:p>
          <a:p>
            <a:r>
              <a:rPr lang="cs-CZ" dirty="0"/>
              <a:t>2. minulý</a:t>
            </a:r>
          </a:p>
          <a:p>
            <a:r>
              <a:rPr lang="cs-CZ" dirty="0"/>
              <a:t>3. budoucí</a:t>
            </a:r>
          </a:p>
          <a:p>
            <a:r>
              <a:rPr lang="cs-CZ" dirty="0"/>
              <a:t>4. minulý</a:t>
            </a:r>
          </a:p>
          <a:p>
            <a:r>
              <a:rPr lang="cs-CZ" dirty="0"/>
              <a:t>5. přítomný</a:t>
            </a:r>
          </a:p>
          <a:p>
            <a:r>
              <a:rPr lang="cs-CZ" dirty="0"/>
              <a:t>6. budoucí</a:t>
            </a:r>
          </a:p>
          <a:p>
            <a:r>
              <a:rPr lang="cs-CZ" dirty="0"/>
              <a:t>7. minulý</a:t>
            </a:r>
          </a:p>
          <a:p>
            <a:r>
              <a:rPr lang="cs-CZ" dirty="0"/>
              <a:t>8. budoucí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1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86FFA-C075-4645-9686-429E3F2DB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CVIČENÍ</a:t>
            </a:r>
            <a:br>
              <a:rPr lang="cs-CZ" dirty="0"/>
            </a:br>
            <a:r>
              <a:rPr lang="cs-CZ" dirty="0"/>
              <a:t>Doplň tvar podmiňovacího způsobu přítomného podmiňovacím tvarem slovesa být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5651F7-9EDE-4BCF-ADF9-AB867AF3E9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1. Na co ____ (my) úplně zapomněli?			</a:t>
            </a:r>
          </a:p>
          <a:p>
            <a:r>
              <a:rPr lang="cs-CZ" dirty="0"/>
              <a:t>2. Ty ___ věděl, kolik máme slovních druhů. </a:t>
            </a:r>
          </a:p>
          <a:p>
            <a:r>
              <a:rPr lang="cs-CZ" dirty="0"/>
              <a:t>3. Podíval ___ ses, kdy jede vlak?</a:t>
            </a:r>
          </a:p>
          <a:p>
            <a:r>
              <a:rPr lang="cs-CZ" dirty="0"/>
              <a:t>4. Je třeba, ___ (vy) zaplatili fotografie zítra. </a:t>
            </a:r>
          </a:p>
          <a:p>
            <a:r>
              <a:rPr lang="cs-CZ" dirty="0"/>
              <a:t>5. Poradil ___(ty) mu s úkolem?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150B881-A7D1-4AAA-881D-91E255B484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1. Na co bychom úplně zapomněli?</a:t>
            </a:r>
          </a:p>
          <a:p>
            <a:r>
              <a:rPr lang="cs-CZ" dirty="0"/>
              <a:t>2. Ty bys věděl, kolik máme slovních druhů. </a:t>
            </a:r>
          </a:p>
          <a:p>
            <a:r>
              <a:rPr lang="cs-CZ" dirty="0"/>
              <a:t>3. Podíval by ses…..</a:t>
            </a:r>
          </a:p>
          <a:p>
            <a:r>
              <a:rPr lang="cs-CZ" dirty="0"/>
              <a:t>4. Je třeba, abyste zaplatili….</a:t>
            </a:r>
          </a:p>
          <a:p>
            <a:r>
              <a:rPr lang="cs-CZ" dirty="0"/>
              <a:t>5. Poradil bys mu s úkolem?</a:t>
            </a:r>
          </a:p>
        </p:txBody>
      </p:sp>
    </p:spTree>
    <p:extLst>
      <p:ext uri="{BB962C8B-B14F-4D97-AF65-F5344CB8AC3E}">
        <p14:creationId xmlns:p14="http://schemas.microsoft.com/office/powerpoint/2010/main" val="148237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EBF2B-FBC9-4D3B-A8D2-6D0AC30E3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3E0B75-EFBA-441F-A009-FEF56FA96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slovesné tvary BYCH, BYS bývají spojeny se slovy kdy, aby v jedno slovo</a:t>
            </a:r>
          </a:p>
          <a:p>
            <a:r>
              <a:rPr lang="cs-CZ" sz="3200" dirty="0"/>
              <a:t>abych, kdybych….</a:t>
            </a:r>
          </a:p>
          <a:p>
            <a:r>
              <a:rPr lang="cs-CZ" sz="3200" dirty="0"/>
              <a:t>abych dělal, kdyby chtěla, abyste začali…</a:t>
            </a:r>
          </a:p>
        </p:txBody>
      </p:sp>
    </p:spTree>
    <p:extLst>
      <p:ext uri="{BB962C8B-B14F-4D97-AF65-F5344CB8AC3E}">
        <p14:creationId xmlns:p14="http://schemas.microsoft.com/office/powerpoint/2010/main" val="724362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2FE56-B79F-4EE9-BED5-52FDB789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i="1" dirty="0">
                <a:solidFill>
                  <a:schemeClr val="accent2"/>
                </a:solidFill>
              </a:rPr>
              <a:t>SLOVESA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1FD8EF-CDB5-4D93-BF7E-98E39BB60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vyjadřují </a:t>
            </a:r>
            <a:r>
              <a:rPr lang="cs-CZ" sz="2400" b="1" i="1" dirty="0"/>
              <a:t>děj</a:t>
            </a:r>
            <a:r>
              <a:rPr lang="cs-CZ" sz="2400" dirty="0"/>
              <a:t> (běžím), </a:t>
            </a:r>
            <a:r>
              <a:rPr lang="cs-CZ" sz="2400" b="1" i="1" dirty="0"/>
              <a:t>stav </a:t>
            </a:r>
            <a:r>
              <a:rPr lang="cs-CZ" sz="2400" dirty="0"/>
              <a:t>(spím) nebo </a:t>
            </a:r>
            <a:r>
              <a:rPr lang="cs-CZ" sz="2400" b="1" i="1" dirty="0"/>
              <a:t>změnu stavu </a:t>
            </a:r>
            <a:r>
              <a:rPr lang="cs-CZ" sz="2400" dirty="0"/>
              <a:t>(stárnu)</a:t>
            </a:r>
          </a:p>
          <a:p>
            <a:r>
              <a:rPr lang="cs-CZ" sz="2400" dirty="0"/>
              <a:t>ohebná slova – </a:t>
            </a:r>
            <a:r>
              <a:rPr lang="cs-CZ" sz="2400" b="1" i="1" dirty="0"/>
              <a:t>ČASUJÍ SE</a:t>
            </a:r>
            <a:r>
              <a:rPr lang="cs-CZ" sz="2400" dirty="0"/>
              <a:t> (svými tvary vyjadřují osobu, číslo, způsob a čas)</a:t>
            </a:r>
          </a:p>
          <a:p>
            <a:pPr lvl="1"/>
            <a:r>
              <a:rPr lang="cs-CZ" sz="2400" dirty="0"/>
              <a:t>1. </a:t>
            </a:r>
            <a:r>
              <a:rPr lang="cs-CZ" sz="2400" b="1" i="1" dirty="0"/>
              <a:t>osoba</a:t>
            </a:r>
            <a:r>
              <a:rPr lang="cs-CZ" sz="2400" dirty="0"/>
              <a:t>: 1., 2., 3.</a:t>
            </a:r>
          </a:p>
          <a:p>
            <a:pPr lvl="1"/>
            <a:r>
              <a:rPr lang="cs-CZ" sz="2400" dirty="0"/>
              <a:t>2. </a:t>
            </a:r>
            <a:r>
              <a:rPr lang="cs-CZ" sz="2400" b="1" i="1" dirty="0"/>
              <a:t>číslo</a:t>
            </a:r>
            <a:r>
              <a:rPr lang="cs-CZ" sz="2400" dirty="0"/>
              <a:t>: jednotné/množné</a:t>
            </a:r>
          </a:p>
          <a:p>
            <a:pPr lvl="1"/>
            <a:r>
              <a:rPr lang="cs-CZ" sz="2400" dirty="0"/>
              <a:t>3. </a:t>
            </a:r>
            <a:r>
              <a:rPr lang="cs-CZ" sz="2400" b="1" i="1" dirty="0"/>
              <a:t>způsob</a:t>
            </a:r>
            <a:r>
              <a:rPr lang="cs-CZ" sz="2400" dirty="0"/>
              <a:t>: oznamovací/rozkazovací/podmiňovací</a:t>
            </a:r>
          </a:p>
          <a:p>
            <a:pPr lvl="1"/>
            <a:r>
              <a:rPr lang="cs-CZ" sz="2400" dirty="0"/>
              <a:t>4. </a:t>
            </a:r>
            <a:r>
              <a:rPr lang="cs-CZ" sz="2400" b="1" i="1" dirty="0"/>
              <a:t>čas</a:t>
            </a:r>
            <a:r>
              <a:rPr lang="cs-CZ" sz="2400" dirty="0"/>
              <a:t>: přítomný/minulý/budoucí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561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E6A6263-A5AD-4B36-B3B0-D98FB89294EE}"/>
              </a:ext>
            </a:extLst>
          </p:cNvPr>
          <p:cNvSpPr txBox="1"/>
          <p:nvPr/>
        </p:nvSpPr>
        <p:spPr>
          <a:xfrm>
            <a:off x="1403648" y="524617"/>
            <a:ext cx="961727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u="sng" dirty="0">
                <a:latin typeface="+mj-lt"/>
              </a:rPr>
              <a:t>Slovesný tvar:</a:t>
            </a: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r>
              <a:rPr lang="cs-CZ" sz="3200" b="1" dirty="0">
                <a:solidFill>
                  <a:srgbClr val="FF0000"/>
                </a:solidFill>
                <a:latin typeface="+mj-lt"/>
              </a:rPr>
              <a:t>                                                           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6CD1825-DE04-4615-A354-617DFEEF84A5}"/>
              </a:ext>
            </a:extLst>
          </p:cNvPr>
          <p:cNvSpPr/>
          <p:nvPr/>
        </p:nvSpPr>
        <p:spPr>
          <a:xfrm>
            <a:off x="1907703" y="2036785"/>
            <a:ext cx="3258477" cy="86409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+mj-lt"/>
              </a:rPr>
              <a:t>JEDNODUCHÝ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DF95CAA-4F2F-4E5B-B09E-C0584D928AEB}"/>
              </a:ext>
            </a:extLst>
          </p:cNvPr>
          <p:cNvSpPr/>
          <p:nvPr/>
        </p:nvSpPr>
        <p:spPr>
          <a:xfrm>
            <a:off x="1907703" y="4125017"/>
            <a:ext cx="3258477" cy="86409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+mj-lt"/>
              </a:rPr>
              <a:t>SLOŽENÝ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74414F6-712B-4678-9146-1E6E44B65C54}"/>
              </a:ext>
            </a:extLst>
          </p:cNvPr>
          <p:cNvSpPr/>
          <p:nvPr/>
        </p:nvSpPr>
        <p:spPr>
          <a:xfrm>
            <a:off x="6712168" y="1244697"/>
            <a:ext cx="3850927" cy="165618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vyjádřen jedním slovesem </a:t>
            </a:r>
            <a:r>
              <a:rPr lang="cs-CZ" sz="2400" b="1" dirty="0">
                <a:latin typeface="+mj-lt"/>
              </a:rPr>
              <a:t>(Př.: dělám, bojí se)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89624D6-4A3A-4F7C-B4E7-7B760A6E5C1F}"/>
              </a:ext>
            </a:extLst>
          </p:cNvPr>
          <p:cNvSpPr/>
          <p:nvPr/>
        </p:nvSpPr>
        <p:spPr>
          <a:xfrm>
            <a:off x="6712168" y="3381055"/>
            <a:ext cx="3949669" cy="295232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vyjádřen dvěma i více slovesy </a:t>
            </a:r>
            <a:r>
              <a:rPr lang="cs-CZ" sz="2400" b="1" dirty="0">
                <a:latin typeface="+mj-lt"/>
              </a:rPr>
              <a:t>(Př.: udělali jsme, budeme dělat)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1AD904BD-2E8C-48A1-9432-85AA71BF68DD}"/>
              </a:ext>
            </a:extLst>
          </p:cNvPr>
          <p:cNvCxnSpPr/>
          <p:nvPr/>
        </p:nvCxnSpPr>
        <p:spPr>
          <a:xfrm>
            <a:off x="5479833" y="2315497"/>
            <a:ext cx="876722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993166D4-D1C1-404F-947E-A25141FB85B4}"/>
              </a:ext>
            </a:extLst>
          </p:cNvPr>
          <p:cNvCxnSpPr/>
          <p:nvPr/>
        </p:nvCxnSpPr>
        <p:spPr>
          <a:xfrm>
            <a:off x="5479833" y="4654505"/>
            <a:ext cx="876722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87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6A3AB-CC0B-4D1F-A088-FB606A95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CVIČENÍ </a:t>
            </a:r>
            <a:br>
              <a:rPr lang="cs-CZ" dirty="0"/>
            </a:br>
            <a:r>
              <a:rPr lang="cs-CZ" dirty="0"/>
              <a:t>Rozlište tvary jednoduché (J) a složené (S).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533DE3-5C1C-4C09-80C1-FEB188F05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4899" y="2054571"/>
            <a:ext cx="4184035" cy="3880772"/>
          </a:xfrm>
        </p:spPr>
        <p:txBody>
          <a:bodyPr/>
          <a:lstStyle/>
          <a:p>
            <a:r>
              <a:rPr lang="cs-CZ" dirty="0"/>
              <a:t>zlobíš</a:t>
            </a:r>
          </a:p>
          <a:p>
            <a:r>
              <a:rPr lang="cs-CZ" dirty="0"/>
              <a:t>budete rýt</a:t>
            </a:r>
          </a:p>
          <a:p>
            <a:r>
              <a:rPr lang="cs-CZ" dirty="0"/>
              <a:t>budeš péci</a:t>
            </a:r>
          </a:p>
          <a:p>
            <a:r>
              <a:rPr lang="cs-CZ" dirty="0"/>
              <a:t>oblékni se</a:t>
            </a:r>
          </a:p>
          <a:p>
            <a:r>
              <a:rPr lang="cs-CZ" dirty="0"/>
              <a:t>smál se</a:t>
            </a:r>
          </a:p>
          <a:p>
            <a:r>
              <a:rPr lang="cs-CZ" dirty="0"/>
              <a:t>koupil sis</a:t>
            </a:r>
          </a:p>
          <a:p>
            <a:r>
              <a:rPr lang="cs-CZ" dirty="0"/>
              <a:t>byli byste se bývali ztratili</a:t>
            </a:r>
          </a:p>
          <a:p>
            <a:r>
              <a:rPr lang="cs-CZ" dirty="0"/>
              <a:t>budou kupovat</a:t>
            </a:r>
          </a:p>
          <a:p>
            <a:r>
              <a:rPr lang="cs-CZ" dirty="0"/>
              <a:t>maluje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7DC65D-3AC5-4F00-A2A2-F9D93378D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054570"/>
            <a:ext cx="4184034" cy="3880773"/>
          </a:xfrm>
        </p:spPr>
        <p:txBody>
          <a:bodyPr/>
          <a:lstStyle/>
          <a:p>
            <a:r>
              <a:rPr lang="cs-CZ" dirty="0"/>
              <a:t>J</a:t>
            </a:r>
          </a:p>
          <a:p>
            <a:r>
              <a:rPr lang="cs-CZ" dirty="0"/>
              <a:t>S</a:t>
            </a:r>
          </a:p>
          <a:p>
            <a:r>
              <a:rPr lang="cs-CZ" dirty="0"/>
              <a:t>S</a:t>
            </a:r>
          </a:p>
          <a:p>
            <a:r>
              <a:rPr lang="cs-CZ" dirty="0"/>
              <a:t>J</a:t>
            </a:r>
          </a:p>
          <a:p>
            <a:r>
              <a:rPr lang="cs-CZ" dirty="0"/>
              <a:t>S</a:t>
            </a:r>
          </a:p>
          <a:p>
            <a:r>
              <a:rPr lang="cs-CZ" dirty="0"/>
              <a:t>S</a:t>
            </a:r>
          </a:p>
          <a:p>
            <a:r>
              <a:rPr lang="cs-CZ" dirty="0"/>
              <a:t>S</a:t>
            </a:r>
          </a:p>
          <a:p>
            <a:r>
              <a:rPr lang="cs-CZ" dirty="0"/>
              <a:t>S</a:t>
            </a:r>
          </a:p>
          <a:p>
            <a:r>
              <a:rPr lang="cs-CZ" dirty="0"/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285905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3B525840-AAF9-444B-A493-56AAF345C50D}"/>
              </a:ext>
            </a:extLst>
          </p:cNvPr>
          <p:cNvSpPr txBox="1"/>
          <p:nvPr/>
        </p:nvSpPr>
        <p:spPr>
          <a:xfrm>
            <a:off x="1403648" y="548680"/>
            <a:ext cx="7837402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u="sng" dirty="0">
                <a:latin typeface="+mj-lt"/>
              </a:rPr>
              <a:t>Slovesný tvar:</a:t>
            </a: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r>
              <a:rPr lang="cs-CZ" sz="3200" b="1" dirty="0">
                <a:solidFill>
                  <a:srgbClr val="FF0000"/>
                </a:solidFill>
                <a:latin typeface="+mj-lt"/>
              </a:rPr>
              <a:t>                                                    </a:t>
            </a: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r>
              <a:rPr lang="cs-CZ" sz="3200" b="1" dirty="0">
                <a:solidFill>
                  <a:srgbClr val="FF0000"/>
                </a:solidFill>
                <a:latin typeface="+mj-lt"/>
              </a:rPr>
              <a:t>                                                              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DC1FCAA-F399-4DF5-B1CD-F4B228F50AA3}"/>
              </a:ext>
            </a:extLst>
          </p:cNvPr>
          <p:cNvSpPr/>
          <p:nvPr/>
        </p:nvSpPr>
        <p:spPr>
          <a:xfrm>
            <a:off x="1691680" y="2204864"/>
            <a:ext cx="2592288" cy="93610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latin typeface="+mj-lt"/>
              </a:rPr>
              <a:t>URČITÝ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42CD46C-1A24-486C-B458-C0D363E51FF3}"/>
              </a:ext>
            </a:extLst>
          </p:cNvPr>
          <p:cNvSpPr/>
          <p:nvPr/>
        </p:nvSpPr>
        <p:spPr>
          <a:xfrm>
            <a:off x="1763688" y="4005064"/>
            <a:ext cx="2592288" cy="100811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latin typeface="+mj-lt"/>
              </a:rPr>
              <a:t>NEURČITÝ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8A36720A-5263-4DAD-80F8-DA2808F719E0}"/>
              </a:ext>
            </a:extLst>
          </p:cNvPr>
          <p:cNvSpPr/>
          <p:nvPr/>
        </p:nvSpPr>
        <p:spPr>
          <a:xfrm>
            <a:off x="5292080" y="1556792"/>
            <a:ext cx="3096344" cy="194421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latin typeface="+mj-lt"/>
              </a:rPr>
              <a:t>můžeme vyjádřit osobu a číslo </a:t>
            </a:r>
            <a:r>
              <a:rPr lang="cs-CZ" sz="2800" b="1" dirty="0">
                <a:latin typeface="+mj-lt"/>
              </a:rPr>
              <a:t>(Př.: dělám)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5181EA9-32DF-42ED-BA1E-3F586B86B124}"/>
              </a:ext>
            </a:extLst>
          </p:cNvPr>
          <p:cNvSpPr/>
          <p:nvPr/>
        </p:nvSpPr>
        <p:spPr>
          <a:xfrm>
            <a:off x="5292080" y="3861048"/>
            <a:ext cx="3339856" cy="221056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latin typeface="+mj-lt"/>
              </a:rPr>
              <a:t>nemůžeme vyjádřit osobu a číslo, patří k nim INFINITIV </a:t>
            </a:r>
            <a:r>
              <a:rPr lang="cs-CZ" sz="2800" b="1" dirty="0">
                <a:latin typeface="+mj-lt"/>
              </a:rPr>
              <a:t>(Př.: dělat)</a:t>
            </a:r>
          </a:p>
        </p:txBody>
      </p:sp>
      <p:sp>
        <p:nvSpPr>
          <p:cNvPr id="11" name="Šipka doprava 17">
            <a:extLst>
              <a:ext uri="{FF2B5EF4-FFF2-40B4-BE49-F238E27FC236}">
                <a16:creationId xmlns:a16="http://schemas.microsoft.com/office/drawing/2014/main" id="{4FD34D11-233A-4869-8B6C-847B60546842}"/>
              </a:ext>
            </a:extLst>
          </p:cNvPr>
          <p:cNvSpPr/>
          <p:nvPr/>
        </p:nvSpPr>
        <p:spPr>
          <a:xfrm>
            <a:off x="4499992" y="2636912"/>
            <a:ext cx="504056" cy="360040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8">
            <a:extLst>
              <a:ext uri="{FF2B5EF4-FFF2-40B4-BE49-F238E27FC236}">
                <a16:creationId xmlns:a16="http://schemas.microsoft.com/office/drawing/2014/main" id="{2C5A44B4-51AC-4903-991A-83C2D7CACDE9}"/>
              </a:ext>
            </a:extLst>
          </p:cNvPr>
          <p:cNvSpPr/>
          <p:nvPr/>
        </p:nvSpPr>
        <p:spPr>
          <a:xfrm>
            <a:off x="4572000" y="4581128"/>
            <a:ext cx="504056" cy="432048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4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6A3AB-CC0B-4D1F-A088-FB606A95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</a:t>
            </a:r>
            <a:br>
              <a:rPr lang="cs-CZ" dirty="0"/>
            </a:br>
            <a:r>
              <a:rPr lang="cs-CZ" dirty="0"/>
              <a:t>Rozlište tvary určité (U) a neurčité (N).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533DE3-5C1C-4C09-80C1-FEB188F054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zazpíváme</a:t>
            </a:r>
          </a:p>
          <a:p>
            <a:r>
              <a:rPr lang="cs-CZ" dirty="0"/>
              <a:t>pracovat</a:t>
            </a:r>
          </a:p>
          <a:p>
            <a:r>
              <a:rPr lang="cs-CZ" dirty="0"/>
              <a:t>dokončili bychom (úkol)</a:t>
            </a:r>
          </a:p>
          <a:p>
            <a:r>
              <a:rPr lang="cs-CZ" dirty="0"/>
              <a:t>bojí se</a:t>
            </a:r>
          </a:p>
          <a:p>
            <a:r>
              <a:rPr lang="cs-CZ" dirty="0"/>
              <a:t>prosit</a:t>
            </a:r>
          </a:p>
          <a:p>
            <a:r>
              <a:rPr lang="cs-CZ" dirty="0"/>
              <a:t>sázel jsem</a:t>
            </a:r>
          </a:p>
          <a:p>
            <a:r>
              <a:rPr lang="cs-CZ" dirty="0"/>
              <a:t>zavři</a:t>
            </a:r>
          </a:p>
          <a:p>
            <a:r>
              <a:rPr lang="cs-CZ" dirty="0"/>
              <a:t>skončili jste</a:t>
            </a:r>
          </a:p>
          <a:p>
            <a:r>
              <a:rPr lang="cs-CZ" dirty="0"/>
              <a:t>stát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7DC65D-3AC5-4F00-A2A2-F9D93378D0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U</a:t>
            </a:r>
          </a:p>
          <a:p>
            <a:r>
              <a:rPr lang="cs-CZ" dirty="0"/>
              <a:t>N</a:t>
            </a:r>
          </a:p>
          <a:p>
            <a:r>
              <a:rPr lang="cs-CZ" dirty="0"/>
              <a:t>U</a:t>
            </a:r>
          </a:p>
          <a:p>
            <a:r>
              <a:rPr lang="cs-CZ" dirty="0"/>
              <a:t>U</a:t>
            </a:r>
          </a:p>
          <a:p>
            <a:r>
              <a:rPr lang="cs-CZ" dirty="0"/>
              <a:t>N</a:t>
            </a:r>
          </a:p>
          <a:p>
            <a:r>
              <a:rPr lang="cs-CZ" dirty="0"/>
              <a:t>U</a:t>
            </a:r>
          </a:p>
          <a:p>
            <a:r>
              <a:rPr lang="cs-CZ" dirty="0"/>
              <a:t>U</a:t>
            </a:r>
          </a:p>
          <a:p>
            <a:r>
              <a:rPr lang="cs-CZ" dirty="0"/>
              <a:t>U</a:t>
            </a:r>
          </a:p>
          <a:p>
            <a:r>
              <a:rPr lang="cs-CZ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93576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E33593D-2B66-495B-BA5F-3CAAB0842183}"/>
              </a:ext>
            </a:extLst>
          </p:cNvPr>
          <p:cNvSpPr/>
          <p:nvPr/>
        </p:nvSpPr>
        <p:spPr>
          <a:xfrm>
            <a:off x="1008491" y="1905506"/>
            <a:ext cx="105460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i="1" u="sng" dirty="0"/>
              <a:t>V dané větě vyhledejte slovesa a určete u nich</a:t>
            </a:r>
          </a:p>
          <a:p>
            <a:r>
              <a:rPr lang="cs-CZ" sz="3200" b="1" i="1" u="sng" dirty="0"/>
              <a:t>mluvnické významy.</a:t>
            </a:r>
          </a:p>
          <a:p>
            <a:endParaRPr lang="cs-CZ" sz="3200" b="1" i="1" u="sng" dirty="0"/>
          </a:p>
          <a:p>
            <a:r>
              <a:rPr lang="cs-CZ" sz="3200" b="1" dirty="0"/>
              <a:t>„Takhle vypadá nejkrásnější kočka,</a:t>
            </a:r>
          </a:p>
          <a:p>
            <a:endParaRPr lang="cs-CZ" sz="3200" b="1" dirty="0"/>
          </a:p>
          <a:p>
            <a:r>
              <a:rPr lang="cs-CZ" sz="3200" b="1" dirty="0"/>
              <a:t>jakou jsem namalovala,“ pochvaluje si Michalka.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49F421B-5107-4AA1-B39D-A82A9C600369}"/>
              </a:ext>
            </a:extLst>
          </p:cNvPr>
          <p:cNvSpPr/>
          <p:nvPr/>
        </p:nvSpPr>
        <p:spPr>
          <a:xfrm>
            <a:off x="649357" y="561716"/>
            <a:ext cx="78604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schemeClr val="accent2"/>
                </a:solidFill>
              </a:rPr>
              <a:t>CVIČENÍ</a:t>
            </a:r>
            <a:br>
              <a:rPr lang="cs-CZ" sz="3200" b="1" dirty="0">
                <a:solidFill>
                  <a:schemeClr val="accent2"/>
                </a:solidFill>
              </a:rPr>
            </a:br>
            <a:endParaRPr lang="cs-CZ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406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08B4BB5-C7AA-4200-ADDD-663B41DD070B}"/>
              </a:ext>
            </a:extLst>
          </p:cNvPr>
          <p:cNvSpPr/>
          <p:nvPr/>
        </p:nvSpPr>
        <p:spPr>
          <a:xfrm>
            <a:off x="1143000" y="469821"/>
            <a:ext cx="93573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i="1" u="sng" dirty="0"/>
              <a:t>ŘEŠENÍ</a:t>
            </a:r>
          </a:p>
          <a:p>
            <a:endParaRPr lang="cs-CZ" sz="2800" b="1" i="1" u="sng" dirty="0">
              <a:solidFill>
                <a:srgbClr val="FF0000"/>
              </a:solidFill>
            </a:endParaRPr>
          </a:p>
          <a:p>
            <a:r>
              <a:rPr lang="cs-CZ" sz="2800" b="1" u="sng" dirty="0"/>
              <a:t>vypadá</a:t>
            </a:r>
            <a:r>
              <a:rPr lang="cs-CZ" sz="2800" b="1" dirty="0"/>
              <a:t> </a:t>
            </a:r>
          </a:p>
          <a:p>
            <a:r>
              <a:rPr lang="cs-CZ" sz="2800" b="1" dirty="0"/>
              <a:t>3. osoba, čísla jednotného, </a:t>
            </a:r>
            <a:r>
              <a:rPr lang="cs-CZ" sz="2800" b="1" dirty="0" err="1"/>
              <a:t>zp</a:t>
            </a:r>
            <a:r>
              <a:rPr lang="cs-CZ" sz="2800" b="1" dirty="0"/>
              <a:t>. oznamovací,</a:t>
            </a:r>
          </a:p>
          <a:p>
            <a:r>
              <a:rPr lang="cs-CZ" sz="2800" b="1" dirty="0"/>
              <a:t>čas přítomný</a:t>
            </a:r>
          </a:p>
          <a:p>
            <a:endParaRPr lang="cs-CZ" sz="2800" b="1" dirty="0"/>
          </a:p>
          <a:p>
            <a:r>
              <a:rPr lang="cs-CZ" sz="2800" b="1" u="sng" dirty="0"/>
              <a:t>jsem namalovala</a:t>
            </a:r>
          </a:p>
          <a:p>
            <a:pPr marL="457200" indent="-457200">
              <a:buAutoNum type="arabicPeriod"/>
            </a:pPr>
            <a:r>
              <a:rPr lang="cs-CZ" sz="2800" b="1" dirty="0"/>
              <a:t>osoba, čísla jednotného, </a:t>
            </a:r>
            <a:r>
              <a:rPr lang="cs-CZ" sz="2800" b="1" dirty="0" err="1"/>
              <a:t>zp</a:t>
            </a:r>
            <a:r>
              <a:rPr lang="cs-CZ" sz="2800" b="1" dirty="0"/>
              <a:t>. oznamovací,</a:t>
            </a:r>
          </a:p>
          <a:p>
            <a:pPr marL="457200" indent="-457200"/>
            <a:r>
              <a:rPr lang="cs-CZ" sz="2800" b="1" dirty="0"/>
              <a:t>čas minulý</a:t>
            </a:r>
          </a:p>
          <a:p>
            <a:pPr marL="457200" indent="-457200"/>
            <a:endParaRPr lang="cs-CZ" sz="2800" b="1" dirty="0"/>
          </a:p>
          <a:p>
            <a:pPr marL="457200" indent="-457200"/>
            <a:r>
              <a:rPr lang="cs-CZ" sz="2800" b="1" u="sng" dirty="0"/>
              <a:t>pochvaluje si</a:t>
            </a:r>
          </a:p>
          <a:p>
            <a:pPr marL="457200" indent="-457200"/>
            <a:r>
              <a:rPr lang="cs-CZ" sz="2800" b="1" dirty="0"/>
              <a:t>3. osoba, čísla jednotného, </a:t>
            </a:r>
            <a:r>
              <a:rPr lang="cs-CZ" sz="2800" b="1" dirty="0" err="1"/>
              <a:t>zp</a:t>
            </a:r>
            <a:r>
              <a:rPr lang="cs-CZ" sz="2800" b="1" dirty="0"/>
              <a:t>. oznamovací,</a:t>
            </a:r>
          </a:p>
          <a:p>
            <a:pPr marL="457200" indent="-457200"/>
            <a:r>
              <a:rPr lang="cs-CZ" sz="2800" b="1" dirty="0"/>
              <a:t>čas přítomný   </a:t>
            </a:r>
          </a:p>
        </p:txBody>
      </p:sp>
    </p:spTree>
    <p:extLst>
      <p:ext uri="{BB962C8B-B14F-4D97-AF65-F5344CB8AC3E}">
        <p14:creationId xmlns:p14="http://schemas.microsoft.com/office/powerpoint/2010/main" val="944745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1C5AE-433F-4B32-9257-F45768B10F4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SLOVESNÝ ZPŮSOB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B0F24DF-A2D6-4049-BE5D-1CCFFBCAC8FD}"/>
              </a:ext>
            </a:extLst>
          </p:cNvPr>
          <p:cNvSpPr/>
          <p:nvPr/>
        </p:nvSpPr>
        <p:spPr>
          <a:xfrm>
            <a:off x="1127760" y="1303022"/>
            <a:ext cx="3627120" cy="96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oznamovací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3E11EE5-994A-4242-8C14-F62AAFE184BA}"/>
              </a:ext>
            </a:extLst>
          </p:cNvPr>
          <p:cNvSpPr/>
          <p:nvPr/>
        </p:nvSpPr>
        <p:spPr>
          <a:xfrm>
            <a:off x="1127760" y="2780985"/>
            <a:ext cx="3627120" cy="96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rozkazovací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A831E37-0740-4DDD-B69F-DA21771448CD}"/>
              </a:ext>
            </a:extLst>
          </p:cNvPr>
          <p:cNvSpPr/>
          <p:nvPr/>
        </p:nvSpPr>
        <p:spPr>
          <a:xfrm>
            <a:off x="1127760" y="4488183"/>
            <a:ext cx="3627120" cy="96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podmiňovací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F08488AD-0301-4D3F-99EE-B7D6A1E527B6}"/>
              </a:ext>
            </a:extLst>
          </p:cNvPr>
          <p:cNvCxnSpPr/>
          <p:nvPr/>
        </p:nvCxnSpPr>
        <p:spPr>
          <a:xfrm>
            <a:off x="4922520" y="1836420"/>
            <a:ext cx="89916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016C7B4F-9CFD-49C3-924B-6A25781D6928}"/>
              </a:ext>
            </a:extLst>
          </p:cNvPr>
          <p:cNvCxnSpPr/>
          <p:nvPr/>
        </p:nvCxnSpPr>
        <p:spPr>
          <a:xfrm>
            <a:off x="4922520" y="3321686"/>
            <a:ext cx="89916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E2BFC1BC-C452-41BD-AAA8-2D20C9DD69FA}"/>
              </a:ext>
            </a:extLst>
          </p:cNvPr>
          <p:cNvCxnSpPr/>
          <p:nvPr/>
        </p:nvCxnSpPr>
        <p:spPr>
          <a:xfrm>
            <a:off x="4922520" y="5006341"/>
            <a:ext cx="89916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0C57A27B-2B0F-4273-A79F-83103149FD49}"/>
              </a:ext>
            </a:extLst>
          </p:cNvPr>
          <p:cNvSpPr/>
          <p:nvPr/>
        </p:nvSpPr>
        <p:spPr>
          <a:xfrm>
            <a:off x="7056120" y="1356360"/>
            <a:ext cx="4008120" cy="1066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Dělám. Pracovali.. Bude psát…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6C06D669-13E2-441D-B333-96E8F90E4C19}"/>
              </a:ext>
            </a:extLst>
          </p:cNvPr>
          <p:cNvSpPr/>
          <p:nvPr/>
        </p:nvSpPr>
        <p:spPr>
          <a:xfrm>
            <a:off x="7056120" y="2842265"/>
            <a:ext cx="4008120" cy="1066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Piš! Pišme! Pište!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FDF9A2B4-B1F6-4714-8FBA-5B9F7CC38D85}"/>
              </a:ext>
            </a:extLst>
          </p:cNvPr>
          <p:cNvSpPr/>
          <p:nvPr/>
        </p:nvSpPr>
        <p:spPr>
          <a:xfrm>
            <a:off x="7056120" y="4434846"/>
            <a:ext cx="4008120" cy="1066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Volal bych, byli by volali…</a:t>
            </a:r>
          </a:p>
        </p:txBody>
      </p:sp>
    </p:spTree>
    <p:extLst>
      <p:ext uri="{BB962C8B-B14F-4D97-AF65-F5344CB8AC3E}">
        <p14:creationId xmlns:p14="http://schemas.microsoft.com/office/powerpoint/2010/main" val="197412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154</TotalTime>
  <Words>608</Words>
  <Application>Microsoft Office PowerPoint</Application>
  <PresentationFormat>Širokoúhlá obrazovka</PresentationFormat>
  <Paragraphs>165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Fazeta</vt:lpstr>
      <vt:lpstr>Slovesa</vt:lpstr>
      <vt:lpstr>SLOVESA</vt:lpstr>
      <vt:lpstr>Prezentace aplikace PowerPoint</vt:lpstr>
      <vt:lpstr>CVIČENÍ  Rozlište tvary jednoduché (J) a složené (S). </vt:lpstr>
      <vt:lpstr>Prezentace aplikace PowerPoint</vt:lpstr>
      <vt:lpstr>CVIČENÍ Rozlište tvary určité (U) a neurčité (N). </vt:lpstr>
      <vt:lpstr>Prezentace aplikace PowerPoint</vt:lpstr>
      <vt:lpstr>Prezentace aplikace PowerPoint</vt:lpstr>
      <vt:lpstr>SLOVESNÝ ZPŮSOB</vt:lpstr>
      <vt:lpstr>Oznamovací způsob</vt:lpstr>
      <vt:lpstr>SLOVESNÝ ČAS</vt:lpstr>
      <vt:lpstr>CVIČENÍ Vytvořte tvary rozkazovacího způsobu.</vt:lpstr>
      <vt:lpstr>CVIČENÍ Rozlište čas přítomný, minulý, budoucí</vt:lpstr>
      <vt:lpstr>CVIČENÍ Doplň tvar podmiňovacího způsobu přítomného podmiňovacím tvarem slovesa být</vt:lpstr>
      <vt:lpstr>POZOR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Slovesa</dc:title>
  <dc:creator>Kšandová Jitka</dc:creator>
  <cp:lastModifiedBy>havlova93@seznam.cz</cp:lastModifiedBy>
  <cp:revision>26</cp:revision>
  <dcterms:created xsi:type="dcterms:W3CDTF">2020-03-24T09:02:57Z</dcterms:created>
  <dcterms:modified xsi:type="dcterms:W3CDTF">2020-03-26T09:21:26Z</dcterms:modified>
</cp:coreProperties>
</file>