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jepis.com/ucebnice/spolecnost-pred-prvni-svetovou-valkou/" TargetMode="External"/><Relationship Id="rId3" Type="http://schemas.openxmlformats.org/officeDocument/2006/relationships/hyperlink" Target="https://www.youtube.com/watch?v=TjUSg4_Ne8g" TargetMode="External"/><Relationship Id="rId7" Type="http://schemas.openxmlformats.org/officeDocument/2006/relationships/hyperlink" Target="https://www.ceskatelevize.cz/ivysilani/11198660962-mendel-otec-genetiky/21556226563/titulky" TargetMode="External"/><Relationship Id="rId2" Type="http://schemas.openxmlformats.org/officeDocument/2006/relationships/hyperlink" Target="https://www.youtube.com/watch?v=Q5FTvvUU12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oommagazin.iprima.cz/vyroci/vyroci-6-cervence-1885-pred-132-lety-byla-pokorena-vzteklina" TargetMode="External"/><Relationship Id="rId5" Type="http://schemas.openxmlformats.org/officeDocument/2006/relationships/hyperlink" Target="https://www.slavne-dny.cz/episode/10019852/den-kdy-se-narodila-marie-curie-skodowska-7-listopad-1867" TargetMode="External"/><Relationship Id="rId4" Type="http://schemas.openxmlformats.org/officeDocument/2006/relationships/hyperlink" Target="https://www.youtube.com/watch?v=ESQJDERBoe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sandova.jitka@zsbrve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.wikipedia.org/wiki/Soubor:Wilhelm_Conrad_R%C3%B6ntgen_(1845--1923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s.wikipedia.org/wiki/Pat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ozbu%C5%A1ka" TargetMode="External"/><Relationship Id="rId2" Type="http://schemas.openxmlformats.org/officeDocument/2006/relationships/hyperlink" Target="http://cs.wikipedia.org/wiki/Kapal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hyperlink" Target="http://upload.wikimedia.org/wikipedia/commons/f/f2/Dynamite-3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61072-DAA3-4341-957B-A5364353E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Přelom 19. – 20.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3EFB53-8A3C-4CD8-999C-D9D7D4D68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Objevitelé neviditelného světa</a:t>
            </a:r>
          </a:p>
        </p:txBody>
      </p:sp>
    </p:spTree>
    <p:extLst>
      <p:ext uri="{BB962C8B-B14F-4D97-AF65-F5344CB8AC3E}">
        <p14:creationId xmlns:p14="http://schemas.microsoft.com/office/powerpoint/2010/main" val="127373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16D2BEC-D7BA-43AD-9114-0801B3BBC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B49064-CE05-49D2-A592-C7597517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Nadpis 3">
            <a:extLst>
              <a:ext uri="{FF2B5EF4-FFF2-40B4-BE49-F238E27FC236}">
                <a16:creationId xmlns:a16="http://schemas.microsoft.com/office/drawing/2014/main" id="{D903BE39-DFFE-462D-ADE2-E2F4ED38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Dmitrij </a:t>
            </a:r>
            <a:r>
              <a:rPr lang="cs-CZ" b="1" dirty="0" err="1">
                <a:solidFill>
                  <a:schemeClr val="accent1"/>
                </a:solidFill>
              </a:rPr>
              <a:t>Ivanovič</a:t>
            </a:r>
            <a:r>
              <a:rPr lang="cs-CZ" b="1" dirty="0">
                <a:solidFill>
                  <a:schemeClr val="accent1"/>
                </a:solidFill>
              </a:rPr>
              <a:t> Mendělejev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FAD50A-C113-43C3-AE24-78712EEF9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54A2E8-5B43-47E4-B677-80B31787F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ruský chemik</a:t>
            </a:r>
          </a:p>
          <a:p>
            <a:r>
              <a:rPr lang="cs-CZ" b="1" dirty="0">
                <a:solidFill>
                  <a:schemeClr val="accent1"/>
                </a:solidFill>
              </a:rPr>
              <a:t>seřadil chemické prvky do přehledného systému a vytvořil tak periodickou soustavu chemických prvků</a:t>
            </a:r>
          </a:p>
          <a:p>
            <a:r>
              <a:rPr lang="cs-CZ" dirty="0"/>
              <a:t>předpověděl vlastnosti a objevy do té doby neznámých prvků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72618E-BF81-442F-B0D9-6064D15A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8B140-9DF3-445B-A241-A4923DB6C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FFD633-3FA3-4E91-9D16-2CF4BF7FE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B031FE05-CBD6-4E76-B724-FB7529CE1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1" r="-6" b="5834"/>
          <a:stretch/>
        </p:blipFill>
        <p:spPr>
          <a:xfrm>
            <a:off x="8113033" y="1116346"/>
            <a:ext cx="1746593" cy="185078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237F659-AD33-49D3-A821-DC907862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764" y="1116346"/>
            <a:ext cx="893992" cy="1850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E76220-44C2-4801-87AE-CB946607A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5545"/>
          <a:stretch/>
        </p:blipFill>
        <p:spPr>
          <a:xfrm>
            <a:off x="8113032" y="3131727"/>
            <a:ext cx="2799103" cy="18507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405A03-D4C7-4FD6-8F2E-35036A07B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0B862C-5573-4F78-8396-32860039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3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6D5ADDE-BDB8-479E-A191-A4A3ECC8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ROBERT KOCH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011667-AADA-42CF-8D07-728F8284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začal pěstovat čisté bakteriální kultury, barvil je a mohl je tedy lépe pozorovat, fotit…</a:t>
            </a:r>
          </a:p>
          <a:p>
            <a:r>
              <a:rPr lang="cs-CZ" b="1" dirty="0">
                <a:solidFill>
                  <a:schemeClr val="accent1"/>
                </a:solidFill>
              </a:rPr>
              <a:t>zjistil, který bacil způsobuje sněť slezinnou, choleru a tuberkulózu - tzv. Kochův bacil</a:t>
            </a:r>
          </a:p>
          <a:p>
            <a:r>
              <a:rPr lang="cs-CZ" dirty="0"/>
              <a:t>na tuberkulózu se mu nepodařilo nalézt lék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A4429782-FAB6-4AE4-9352-AE4BE122C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0" r="367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7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3636F1F-91E9-47A7-B07A-FE2CBF8B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Johan </a:t>
            </a:r>
            <a:r>
              <a:rPr lang="cs-CZ" b="1" dirty="0" err="1">
                <a:solidFill>
                  <a:schemeClr val="accent1"/>
                </a:solidFill>
              </a:rPr>
              <a:t>gregor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mendel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4B3738-4563-440B-A62B-FCFF85CD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brněnský mnich</a:t>
            </a:r>
          </a:p>
          <a:p>
            <a:r>
              <a:rPr lang="cs-CZ" b="1" dirty="0">
                <a:solidFill>
                  <a:schemeClr val="accent1"/>
                </a:solidFill>
              </a:rPr>
              <a:t>pokusy s křížením hrachu</a:t>
            </a:r>
          </a:p>
          <a:p>
            <a:r>
              <a:rPr lang="cs-CZ" b="1" dirty="0">
                <a:solidFill>
                  <a:schemeClr val="accent1"/>
                </a:solidFill>
              </a:rPr>
              <a:t>zakladatel genetiky</a:t>
            </a:r>
          </a:p>
          <a:p>
            <a:r>
              <a:rPr lang="cs-CZ" b="1" dirty="0">
                <a:solidFill>
                  <a:schemeClr val="accent1"/>
                </a:solidFill>
              </a:rPr>
              <a:t>formuloval základní zákony dědičnosti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potomci živých organismů dědí určité znaky po svých předcích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28A482D1-F040-4F67-A85B-B8DCF43D3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367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0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1D235-8981-4E39-B3D3-13EF6B82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zdroje </a:t>
            </a:r>
            <a:r>
              <a:rPr lang="cs-CZ" dirty="0"/>
              <a:t>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6EB1A-63CC-472A-B060-D2E417459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učebnice strany: 122 - 123</a:t>
            </a:r>
          </a:p>
          <a:p>
            <a:r>
              <a:rPr lang="cs-CZ" u="sng" dirty="0">
                <a:hlinkClick r:id="rId2"/>
              </a:rPr>
              <a:t>https://www.youtube.com/watch?v=Q5FTvvUU12E</a:t>
            </a:r>
            <a:endParaRPr lang="cs-CZ" dirty="0"/>
          </a:p>
          <a:p>
            <a:r>
              <a:rPr lang="cs-CZ" u="sng" dirty="0">
                <a:hlinkClick r:id="rId3"/>
              </a:rPr>
              <a:t>https://www.youtube.com/watch?v=TjUSg4_Ne8g</a:t>
            </a:r>
            <a:r>
              <a:rPr lang="cs-CZ" dirty="0"/>
              <a:t> </a:t>
            </a:r>
          </a:p>
          <a:p>
            <a:r>
              <a:rPr lang="cs-CZ" u="sng" dirty="0">
                <a:hlinkClick r:id="rId4"/>
              </a:rPr>
              <a:t>https://www.youtube.com/watch?v=ESQJDERBoec</a:t>
            </a:r>
            <a:endParaRPr lang="cs-CZ" dirty="0"/>
          </a:p>
          <a:p>
            <a:r>
              <a:rPr lang="cs-CZ" u="sng" dirty="0">
                <a:hlinkClick r:id="rId5"/>
              </a:rPr>
              <a:t>https://www.slavne-dny.cz/episode/10019852/den-kdy-se-narodila-marie-curie-skodowska-7-listopad-1867</a:t>
            </a:r>
            <a:endParaRPr lang="cs-CZ" u="sng" dirty="0"/>
          </a:p>
          <a:p>
            <a:r>
              <a:rPr lang="cs-CZ" dirty="0">
                <a:hlinkClick r:id="rId6"/>
              </a:rPr>
              <a:t>https://zoommagazin.iprima.cz/vyroci/vyroci-6-cervence-1885-pred-132-lety-byla-pokorena-vzteklina</a:t>
            </a:r>
            <a:endParaRPr lang="cs-CZ" dirty="0"/>
          </a:p>
          <a:p>
            <a:r>
              <a:rPr lang="cs-CZ" dirty="0">
                <a:hlinkClick r:id="rId7"/>
              </a:rPr>
              <a:t>https://www.ceskatelevize.cz/ivysilani/11198660962-mendel-otec-genetiky/21556226563/titulky</a:t>
            </a:r>
            <a:endParaRPr lang="cs-CZ" dirty="0"/>
          </a:p>
          <a:p>
            <a:r>
              <a:rPr lang="cs-CZ" dirty="0">
                <a:hlinkClick r:id="rId8"/>
              </a:rPr>
              <a:t>http://www.dejepis.com/ucebnice/spolecnost-pred-prvni-svetovou-valkou/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42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7D553-D3DE-4631-847B-7AF607AA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pro práci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50640-7118-4B5F-B0BF-4633BC10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pročíst učebnici + prezentaci</a:t>
            </a:r>
          </a:p>
          <a:p>
            <a:r>
              <a:rPr lang="cs-CZ" dirty="0"/>
              <a:t>vypsat na papír (do sešitu) tučně zvýrazněné a barevné části (osobnost + vynález/objev), vyfotit, zaslat do 10. dubna na e-mail </a:t>
            </a:r>
            <a:r>
              <a:rPr lang="cs-CZ" dirty="0">
                <a:hlinkClick r:id="rId2"/>
              </a:rPr>
              <a:t>ksandova.jitka@zsbrve.cz</a:t>
            </a:r>
            <a:endParaRPr lang="cs-CZ" dirty="0"/>
          </a:p>
          <a:p>
            <a:r>
              <a:rPr lang="cs-CZ" dirty="0"/>
              <a:t>vyplnit e-test: odkaz bude zpřístupněn od pondělí 6. dubna 2020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16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5C2A0CF-484D-4CCF-96FF-7D5D7133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/>
                </a:solidFill>
              </a:rPr>
              <a:t>Wilhelm </a:t>
            </a:r>
            <a:r>
              <a:rPr lang="cs-CZ" b="1" i="1" dirty="0" err="1">
                <a:solidFill>
                  <a:schemeClr val="accent1"/>
                </a:solidFill>
              </a:rPr>
              <a:t>Conrad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Röntgen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16F7D-EE49-45A1-95A3-330491C4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Německý fyzik, jeden z nejtalentovanějších experimentátorů 19. století. </a:t>
            </a:r>
          </a:p>
          <a:p>
            <a:r>
              <a:rPr lang="cs-CZ" b="1" dirty="0">
                <a:solidFill>
                  <a:schemeClr val="accent1"/>
                </a:solidFill>
              </a:rPr>
              <a:t>objevil radioaktivní paprsky X, které potom dostaly jeho jméno </a:t>
            </a:r>
          </a:p>
          <a:p>
            <a:endParaRPr lang="cs-CZ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5" descr="Wilhelm Conrad Röntgen">
            <a:hlinkClick r:id="rId2" tooltip="Wilhelm Conrad Röntgen"/>
            <a:extLst>
              <a:ext uri="{FF2B5EF4-FFF2-40B4-BE49-F238E27FC236}">
                <a16:creationId xmlns:a16="http://schemas.microsoft.com/office/drawing/2014/main" id="{763E3465-9620-4762-9C67-B63931CC2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-4" b="11253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73963-4BB7-477A-A932-4CDC65EA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Nobelova cena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C290B-B535-426D-A67E-A3885EAE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V roce 1901 </a:t>
            </a:r>
            <a:r>
              <a:rPr lang="cs-CZ" dirty="0"/>
              <a:t>mu byla za objev rentgenového záření udělena </a:t>
            </a:r>
            <a:r>
              <a:rPr lang="cs-CZ" b="1" dirty="0">
                <a:solidFill>
                  <a:schemeClr val="accent1"/>
                </a:solidFill>
              </a:rPr>
              <a:t>první Nobelova cena za fyziku</a:t>
            </a:r>
            <a:r>
              <a:rPr lang="cs-CZ" dirty="0">
                <a:solidFill>
                  <a:schemeClr val="accent1"/>
                </a:solidFill>
              </a:rPr>
              <a:t>.</a:t>
            </a:r>
          </a:p>
          <a:p>
            <a:r>
              <a:rPr lang="cs-CZ" dirty="0"/>
              <a:t>Jako jediný se vzdal přednášky při jejím přebírání.</a:t>
            </a:r>
          </a:p>
          <a:p>
            <a:r>
              <a:rPr lang="cs-CZ" b="1" dirty="0">
                <a:solidFill>
                  <a:schemeClr val="accent1"/>
                </a:solidFill>
              </a:rPr>
              <a:t>Jím objevené rentgenového záření našlo brzy uplatnění v lékařství a dalších oborech</a:t>
            </a:r>
            <a:r>
              <a:rPr lang="cs-CZ" dirty="0"/>
              <a:t>. </a:t>
            </a:r>
          </a:p>
          <a:p>
            <a:r>
              <a:rPr lang="cs-CZ" dirty="0"/>
              <a:t>Protože si však svůj objev </a:t>
            </a:r>
            <a:r>
              <a:rPr lang="cs-CZ" dirty="0" err="1"/>
              <a:t>Röntgen</a:t>
            </a:r>
            <a:r>
              <a:rPr lang="cs-CZ" dirty="0"/>
              <a:t> nepatentoval, zemřel v chudobě 10. února 1923 v Mnichově na rakovinu střev.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25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entgen_wife_hand">
            <a:extLst>
              <a:ext uri="{FF2B5EF4-FFF2-40B4-BE49-F238E27FC236}">
                <a16:creationId xmlns:a16="http://schemas.microsoft.com/office/drawing/2014/main" id="{ABD0E63E-4B5D-4BDB-9B6B-FC33C6AA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5597" y="643468"/>
            <a:ext cx="3359913" cy="4834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 descr="rentgen_megacolon">
            <a:extLst>
              <a:ext uri="{FF2B5EF4-FFF2-40B4-BE49-F238E27FC236}">
                <a16:creationId xmlns:a16="http://schemas.microsoft.com/office/drawing/2014/main" id="{CEE29EC3-8D15-4199-A534-D29D369D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88857" y="1170941"/>
            <a:ext cx="5159676" cy="3779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51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0041827-BBBD-46D9-953D-095D2434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64" y="804520"/>
            <a:ext cx="6050671" cy="104923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Marie curie </a:t>
            </a:r>
            <a:r>
              <a:rPr lang="cs-CZ" b="1" dirty="0" err="1">
                <a:solidFill>
                  <a:schemeClr val="accent1"/>
                </a:solidFill>
              </a:rPr>
              <a:t>sklodowska</a:t>
            </a:r>
            <a:r>
              <a:rPr lang="cs-CZ" b="1" dirty="0">
                <a:solidFill>
                  <a:schemeClr val="accent1"/>
                </a:solidFill>
              </a:rPr>
              <a:t> a </a:t>
            </a:r>
            <a:r>
              <a:rPr lang="cs-CZ" b="1" dirty="0" err="1">
                <a:solidFill>
                  <a:schemeClr val="accent1"/>
                </a:solidFill>
              </a:rPr>
              <a:t>pierre</a:t>
            </a:r>
            <a:r>
              <a:rPr lang="cs-CZ" b="1" dirty="0">
                <a:solidFill>
                  <a:schemeClr val="accent1"/>
                </a:solidFill>
              </a:rPr>
              <a:t> curie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7F099-2CDD-487B-9EBE-4EB41DFE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864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accent1"/>
                </a:solidFill>
              </a:rPr>
              <a:t>jako první určila teorii radioaktivity</a:t>
            </a:r>
            <a:r>
              <a:rPr lang="cs-CZ" sz="1800" dirty="0"/>
              <a:t>, techniky dělení radioaktivních izotopů </a:t>
            </a:r>
            <a:r>
              <a:rPr lang="cs-CZ" sz="1800" dirty="0">
                <a:solidFill>
                  <a:schemeClr val="accent1"/>
                </a:solidFill>
              </a:rPr>
              <a:t>a </a:t>
            </a:r>
            <a:r>
              <a:rPr lang="cs-CZ" sz="1800" b="1" dirty="0">
                <a:solidFill>
                  <a:schemeClr val="accent1"/>
                </a:solidFill>
              </a:rPr>
              <a:t>objevila dva nové prvky – radium a polonium</a:t>
            </a:r>
          </a:p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accent1"/>
                </a:solidFill>
              </a:rPr>
              <a:t>pomocí radioaktivity prováděla výzkumy léčby rakoviny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byla držitelkou dvou Nobelových cen, za fyziku v roce 1903 a za chemii roku 1911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zemřela na leukémii, která byla nepochybně způsobena radioaktivním zářením, jemuž byla Curie dlouhodobě vystavena při výzkumu těchto nebezpečných látek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Obsah obrázku osoba, interiér, žena, muž&#10;&#10;Popis byl vytvořen automaticky">
            <a:extLst>
              <a:ext uri="{FF2B5EF4-FFF2-40B4-BE49-F238E27FC236}">
                <a16:creationId xmlns:a16="http://schemas.microsoft.com/office/drawing/2014/main" id="{A3A41B03-1A1B-48BB-A36C-D5CED2FE1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2" r="21848" b="-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0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9C35A08-B74B-40E0-915D-8631D555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Louis Pasteur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2D534-FEA1-46D6-AF94-9314B35B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biolog, chemik a lékař</a:t>
            </a:r>
          </a:p>
          <a:p>
            <a:r>
              <a:rPr lang="cs-CZ" dirty="0"/>
              <a:t>jeden z nejvýznačnějších vědců 19. století</a:t>
            </a:r>
          </a:p>
          <a:p>
            <a:r>
              <a:rPr lang="cs-CZ" b="1" dirty="0">
                <a:solidFill>
                  <a:schemeClr val="accent1"/>
                </a:solidFill>
              </a:rPr>
              <a:t>zakladatel nových vědeckých oborů mikrobiologie a imunologie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dokázal, že řada nemocí má svůj původ v určitých druzích mikroorganismů</a:t>
            </a:r>
          </a:p>
          <a:p>
            <a:r>
              <a:rPr lang="cs-CZ" b="1" dirty="0">
                <a:solidFill>
                  <a:schemeClr val="accent1"/>
                </a:solidFill>
              </a:rPr>
              <a:t>objevitel vakcín proti sněti slezinné a vzteklině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181292B1-A641-41D5-AF43-C3A9AC93A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" r="11723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6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133FC71-F200-498D-98AC-A488C460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dirty="0"/>
              <a:t>Alfred </a:t>
            </a:r>
            <a:r>
              <a:rPr lang="cs-CZ" dirty="0" err="1"/>
              <a:t>nobel</a:t>
            </a:r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8E806-A91E-4E43-B897-9600C551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2015732"/>
            <a:ext cx="6471848" cy="34506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švédský chemik, </a:t>
            </a:r>
            <a:r>
              <a:rPr lang="cs-CZ" b="1" dirty="0">
                <a:solidFill>
                  <a:schemeClr val="accent1"/>
                </a:solidFill>
              </a:rPr>
              <a:t>vynálezce dynamitu</a:t>
            </a:r>
          </a:p>
          <a:p>
            <a:r>
              <a:rPr lang="cs-CZ" dirty="0"/>
              <a:t>vynález měl velký úspěch a dynamit se stal žádaným zbožím</a:t>
            </a:r>
          </a:p>
          <a:p>
            <a:r>
              <a:rPr lang="cs-CZ" dirty="0"/>
              <a:t>vybudoval továrny na 90 místech ve více než 20 státech.</a:t>
            </a:r>
          </a:p>
          <a:p>
            <a:r>
              <a:rPr lang="cs-CZ" b="1" dirty="0">
                <a:solidFill>
                  <a:schemeClr val="accent1"/>
                </a:solidFill>
              </a:rPr>
              <a:t>věnoval se rozvoji podnikání i rozvoji technologie výbušnin</a:t>
            </a:r>
          </a:p>
          <a:p>
            <a:r>
              <a:rPr lang="cs-CZ" dirty="0"/>
              <a:t>Před svou smrtí vlastnil 355 </a:t>
            </a:r>
            <a:r>
              <a:rPr lang="cs-CZ" dirty="0">
                <a:hlinkClick r:id="rId2" tooltip="Patent"/>
              </a:rPr>
              <a:t>patentů</a:t>
            </a:r>
            <a:r>
              <a:rPr lang="cs-CZ" dirty="0"/>
              <a:t> a nashromáždil obrovský majetek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109F9EE0-535C-4E54-B4F3-E452B552F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" r="11" b="1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81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4098C83-025D-4EAF-A5FC-015ACBC3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dirty="0"/>
              <a:t>dynamit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4E7AC-671C-48FF-BFAF-1B8B9989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2527" cy="3450613"/>
          </a:xfrm>
        </p:spPr>
        <p:txBody>
          <a:bodyPr>
            <a:normAutofit/>
          </a:bodyPr>
          <a:lstStyle/>
          <a:p>
            <a:r>
              <a:rPr lang="cs-CZ" dirty="0"/>
              <a:t>Smíšením </a:t>
            </a:r>
            <a:r>
              <a:rPr lang="cs-CZ" dirty="0">
                <a:hlinkClick r:id="rId2" tooltip="Kapalina"/>
              </a:rPr>
              <a:t>kapalného</a:t>
            </a:r>
            <a:r>
              <a:rPr lang="cs-CZ" dirty="0"/>
              <a:t> nitroglycerinu s hlinkou vytvořil tvarovatelnou hmotu, se kterou lze bezpečně manipulovat. Sestrojil také </a:t>
            </a:r>
            <a:r>
              <a:rPr lang="cs-CZ" dirty="0">
                <a:hlinkClick r:id="rId3" tooltip="Rozbuška"/>
              </a:rPr>
              <a:t>rozbušku</a:t>
            </a:r>
            <a:r>
              <a:rPr lang="cs-CZ" dirty="0"/>
              <a:t>, která přivede kusy dynamitu k explozi. Rozbuška byla odpalována pomocí zápalné šňůry</a:t>
            </a:r>
          </a:p>
        </p:txBody>
      </p:sp>
      <p:pic>
        <p:nvPicPr>
          <p:cNvPr id="4" name="Picture 5" descr="Soubor:Dynamite-3.svg">
            <a:hlinkClick r:id="rId4"/>
            <a:extLst>
              <a:ext uri="{FF2B5EF4-FFF2-40B4-BE49-F238E27FC236}">
                <a16:creationId xmlns:a16="http://schemas.microsoft.com/office/drawing/2014/main" id="{94433855-FA82-48BA-BD4A-AD3C08DD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94411" y="872763"/>
            <a:ext cx="4960442" cy="4526402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7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2DDD789-1C96-4C02-9767-5D26F5D4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/>
                </a:solidFill>
              </a:rPr>
              <a:t>albert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einstein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9E2FA-D3BC-48C8-B8CF-3B7A0DF3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teorie relativity</a:t>
            </a:r>
          </a:p>
          <a:p>
            <a:r>
              <a:rPr lang="cs-CZ" dirty="0"/>
              <a:t>rychlost běhu času i rozměry se mění podle toho, jak se tělesa vůči sobě pohybují</a:t>
            </a:r>
          </a:p>
          <a:p>
            <a:r>
              <a:rPr lang="cs-CZ" dirty="0"/>
              <a:t>Einsteinovi chyběla část mozku a kvůli její kompenzaci byl Einsteinův temenní lalok o 15% větší než obyčejně bývá tato oblast mozku je zodpovědná za matematické myšlení, vizuálně prostorové vnímání a představy pohybu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27F24DD-0E4C-414C-8C1F-5D5587C03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r="7678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3658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557</Words>
  <Application>Microsoft Office PowerPoint</Application>
  <PresentationFormat>Širokoúhlá obrazovka</PresentationFormat>
  <Paragraphs>60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Galerie</vt:lpstr>
      <vt:lpstr>Přelom 19. – 20. STOLETÍ</vt:lpstr>
      <vt:lpstr>Wilhelm Conrad Röntgen </vt:lpstr>
      <vt:lpstr>Nobelova cena</vt:lpstr>
      <vt:lpstr>Prezentace aplikace PowerPoint</vt:lpstr>
      <vt:lpstr>Marie curie sklodowska a pierre curie</vt:lpstr>
      <vt:lpstr>Louis Pasteur</vt:lpstr>
      <vt:lpstr>Alfred nobel</vt:lpstr>
      <vt:lpstr>dynamit</vt:lpstr>
      <vt:lpstr>albert einstein</vt:lpstr>
      <vt:lpstr>Dmitrij Ivanovič Mendělejev</vt:lpstr>
      <vt:lpstr>ROBERT KOCH</vt:lpstr>
      <vt:lpstr>Johan gregor mendel</vt:lpstr>
      <vt:lpstr>Další zdroje informací</vt:lpstr>
      <vt:lpstr>Pokyny pro práci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Přelom 19. – 20. STOLETÍ</dc:title>
  <dc:creator>Kšandová Jitka</dc:creator>
  <cp:lastModifiedBy>Kšandová Jitka</cp:lastModifiedBy>
  <cp:revision>6</cp:revision>
  <dcterms:created xsi:type="dcterms:W3CDTF">2020-03-31T09:07:08Z</dcterms:created>
  <dcterms:modified xsi:type="dcterms:W3CDTF">2020-04-02T06:16:57Z</dcterms:modified>
</cp:coreProperties>
</file>