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3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6AAS4pOiYw" TargetMode="External"/><Relationship Id="rId2" Type="http://schemas.openxmlformats.org/officeDocument/2006/relationships/hyperlink" Target="https://www.youtube.com/watch?v=iOC6xHzUax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90FBA-C62C-416C-B525-F7A59AF9C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založení </a:t>
            </a:r>
            <a:r>
              <a:rPr lang="cs-CZ" dirty="0" err="1"/>
              <a:t>říma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F5B245-7DAB-4D1A-93A8-9F90E03F0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věčného města</a:t>
            </a:r>
          </a:p>
        </p:txBody>
      </p:sp>
    </p:spTree>
    <p:extLst>
      <p:ext uri="{BB962C8B-B14F-4D97-AF65-F5344CB8AC3E}">
        <p14:creationId xmlns:p14="http://schemas.microsoft.com/office/powerpoint/2010/main" val="53829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54240-6BEF-455D-8A0A-4429D7B3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cs-CZ"/>
              <a:t>Pověst o založení města říma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7970F5-EF61-4DA6-B046-4BB399A0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33571"/>
            <a:ext cx="9802575" cy="391991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cs-CZ" dirty="0"/>
              <a:t>Podle pověsti měli být novorození sourozenci královského původu Romulus a Remus pohozeni do řeky Tiber. Řeka byla ale rozvodněná a otrok, který měl úkol vykonat, se bál vstoupit do vody. </a:t>
            </a:r>
          </a:p>
          <a:p>
            <a:pPr>
              <a:lnSpc>
                <a:spcPct val="110000"/>
              </a:lnSpc>
            </a:pPr>
            <a:r>
              <a:rPr lang="cs-CZ" dirty="0"/>
              <a:t>Koš s Romulem a Remem jen položil na břeh Tiberu. </a:t>
            </a:r>
          </a:p>
          <a:p>
            <a:pPr>
              <a:lnSpc>
                <a:spcPct val="110000"/>
              </a:lnSpc>
            </a:pPr>
            <a:r>
              <a:rPr lang="cs-CZ" dirty="0"/>
              <a:t>Dvojčata z koše vypadla a začala křičet hlady.  Vlčice, která se přišla k řece napít, je uslyšela a nasytila svým mlékem. </a:t>
            </a:r>
          </a:p>
          <a:p>
            <a:pPr>
              <a:lnSpc>
                <a:spcPct val="110000"/>
              </a:lnSpc>
            </a:pPr>
            <a:r>
              <a:rPr lang="cs-CZ" dirty="0"/>
              <a:t>Opuštěného Romula a Rema našel králův pastýř, vzal si je k sobě a dobře je vychoval.  Bratři vyrostli ve statné bojovníky a podařilo se jim navrátit vládu svému dědu </a:t>
            </a:r>
            <a:r>
              <a:rPr lang="cs-CZ" dirty="0" err="1"/>
              <a:t>Numitorovi</a:t>
            </a:r>
            <a:r>
              <a:rPr lang="cs-CZ" dirty="0"/>
              <a:t>. </a:t>
            </a:r>
          </a:p>
          <a:p>
            <a:pPr>
              <a:lnSpc>
                <a:spcPct val="110000"/>
              </a:lnSpc>
            </a:pPr>
            <a:r>
              <a:rPr lang="cs-CZ" dirty="0"/>
              <a:t>Sami se rozhodli založit nové město na palatinském pahorku. Vznikl však mezi nimi spor, kdo bude v tomto městě vládnout. Při potyčce Romulus Rema zabil. </a:t>
            </a:r>
          </a:p>
          <a:p>
            <a:pPr>
              <a:lnSpc>
                <a:spcPct val="110000"/>
              </a:lnSpc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B29260-DD9A-4AB9-BAEB-6CB56DCC8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750" y="207298"/>
            <a:ext cx="2195273" cy="16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9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ECE92E-5577-4DF7-9022-FFF9F24B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pověst o založení </a:t>
            </a:r>
            <a:r>
              <a:rPr lang="cs-CZ" dirty="0" err="1">
                <a:solidFill>
                  <a:schemeClr val="accent1"/>
                </a:solidFill>
              </a:rPr>
              <a:t>říma</a:t>
            </a:r>
            <a:r>
              <a:rPr lang="cs-CZ" dirty="0">
                <a:solidFill>
                  <a:schemeClr val="accent1"/>
                </a:solidFill>
              </a:rPr>
              <a:t> x skutečnost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52BE44-D5F0-4412-9117-1C16C77B8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424070"/>
            <a:ext cx="6631044" cy="6096000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800" dirty="0"/>
              <a:t>pověst</a:t>
            </a:r>
          </a:p>
          <a:p>
            <a:pPr lvl="1">
              <a:defRPr/>
            </a:pPr>
            <a:r>
              <a:rPr lang="cs-CZ" altLang="cs-CZ" sz="2800" dirty="0"/>
              <a:t>dvojčata </a:t>
            </a:r>
            <a:r>
              <a:rPr lang="cs-CZ" altLang="cs-CZ" sz="2800" b="1" dirty="0"/>
              <a:t>Romulus a Remus</a:t>
            </a:r>
            <a:r>
              <a:rPr lang="cs-CZ" altLang="cs-CZ" sz="2800" dirty="0"/>
              <a:t> r. 753 př. n. l.</a:t>
            </a:r>
          </a:p>
          <a:p>
            <a:pPr lvl="1">
              <a:defRPr/>
            </a:pPr>
            <a:r>
              <a:rPr lang="cs-CZ" altLang="cs-CZ" sz="2800" dirty="0"/>
              <a:t>kojící vlčice</a:t>
            </a:r>
            <a:br>
              <a:rPr lang="cs-CZ" altLang="cs-CZ" sz="2800" dirty="0"/>
            </a:br>
            <a:r>
              <a:rPr lang="cs-CZ" altLang="cs-CZ" sz="2800" dirty="0">
                <a:sym typeface="Wingdings" panose="05000000000000000000" pitchFamily="2" charset="2"/>
              </a:rPr>
              <a:t>	- </a:t>
            </a:r>
            <a:r>
              <a:rPr lang="cs-CZ" altLang="cs-CZ" sz="2800" dirty="0"/>
              <a:t>spor o jméno města – ROMA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dirty="0"/>
              <a:t>historie</a:t>
            </a:r>
          </a:p>
          <a:p>
            <a:pPr lvl="1">
              <a:defRPr/>
            </a:pPr>
            <a:r>
              <a:rPr lang="cs-CZ" altLang="cs-CZ" sz="2800" dirty="0"/>
              <a:t>sjednocení vesnic na území Latia -</a:t>
            </a:r>
            <a:br>
              <a:rPr lang="cs-CZ" altLang="cs-CZ" sz="2800" dirty="0"/>
            </a:br>
            <a:r>
              <a:rPr lang="cs-CZ" altLang="cs-CZ" sz="2800" dirty="0">
                <a:sym typeface="Wingdings" panose="05000000000000000000" pitchFamily="2" charset="2"/>
              </a:rPr>
              <a:t></a:t>
            </a:r>
            <a:r>
              <a:rPr lang="cs-CZ" altLang="cs-CZ" sz="2800" dirty="0"/>
              <a:t> jazyk: </a:t>
            </a:r>
            <a:r>
              <a:rPr lang="cs-CZ" altLang="cs-CZ" sz="2800" dirty="0">
                <a:solidFill>
                  <a:srgbClr val="FF0000"/>
                </a:solidFill>
              </a:rPr>
              <a:t>latina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2800" dirty="0"/>
              <a:t>zpočátku ovlivňován etruskou kulturou </a:t>
            </a:r>
          </a:p>
          <a:p>
            <a:endParaRPr lang="cs-CZ" sz="2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0854E9-8DA5-4C23-A3C8-9C7B69E8C91D}"/>
              </a:ext>
            </a:extLst>
          </p:cNvPr>
          <p:cNvSpPr txBox="1"/>
          <p:nvPr/>
        </p:nvSpPr>
        <p:spPr>
          <a:xfrm>
            <a:off x="844477" y="318052"/>
            <a:ext cx="276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zápisky do sešitu</a:t>
            </a:r>
          </a:p>
        </p:txBody>
      </p:sp>
    </p:spTree>
    <p:extLst>
      <p:ext uri="{BB962C8B-B14F-4D97-AF65-F5344CB8AC3E}">
        <p14:creationId xmlns:p14="http://schemas.microsoft.com/office/powerpoint/2010/main" val="24351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BE8A6-EC17-41E2-8E68-17C0CCB0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/>
                </a:solidFill>
              </a:rPr>
              <a:t>Etruskové, </a:t>
            </a:r>
            <a:r>
              <a:rPr lang="cs-CZ" sz="3600" dirty="0" err="1">
                <a:solidFill>
                  <a:schemeClr val="accent1"/>
                </a:solidFill>
              </a:rPr>
              <a:t>řím</a:t>
            </a:r>
            <a:endParaRPr lang="cs-CZ" sz="3600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321F7-3CF6-4A91-99AE-416C94A06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poznatky o nich především z archeologických nálezů</a:t>
            </a:r>
          </a:p>
          <a:p>
            <a:r>
              <a:rPr lang="cs-CZ" sz="2400" dirty="0"/>
              <a:t>městské státy, rovnost mužů a žen</a:t>
            </a:r>
          </a:p>
          <a:p>
            <a:r>
              <a:rPr lang="cs-CZ" sz="2400" dirty="0"/>
              <a:t>etruští králové vyhnáni</a:t>
            </a:r>
          </a:p>
          <a:p>
            <a:r>
              <a:rPr lang="cs-CZ" sz="2400" dirty="0"/>
              <a:t>kolem 1. st. př. n. l. byli zcela pořímštěni</a:t>
            </a:r>
          </a:p>
          <a:p>
            <a:r>
              <a:rPr lang="cs-CZ" sz="2400" dirty="0"/>
              <a:t>položili základy Říma – území se 7 pahorky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4DBEAB1-43E6-4359-AD36-41BC5CA1C93D}"/>
              </a:ext>
            </a:extLst>
          </p:cNvPr>
          <p:cNvSpPr txBox="1"/>
          <p:nvPr/>
        </p:nvSpPr>
        <p:spPr>
          <a:xfrm>
            <a:off x="8998226" y="424070"/>
            <a:ext cx="2186609" cy="380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zápisky</a:t>
            </a:r>
          </a:p>
        </p:txBody>
      </p:sp>
    </p:spTree>
    <p:extLst>
      <p:ext uri="{BB962C8B-B14F-4D97-AF65-F5344CB8AC3E}">
        <p14:creationId xmlns:p14="http://schemas.microsoft.com/office/powerpoint/2010/main" val="159499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D62A6-78C3-4E8B-92FA-3D446DFD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boj o apeninský poloostrov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E8CEB-0262-475E-B1E3-ECCA0480B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62216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obrané války Říma (5. – 4. století př. n. l.)</a:t>
            </a:r>
          </a:p>
          <a:p>
            <a:pPr lvl="1"/>
            <a:r>
              <a:rPr lang="cs-CZ" sz="2400" dirty="0"/>
              <a:t>proti Etruskům (sever)</a:t>
            </a:r>
          </a:p>
          <a:p>
            <a:pPr lvl="1"/>
            <a:r>
              <a:rPr lang="cs-CZ" sz="2400" dirty="0"/>
              <a:t>proti italickým kmenům (jih)</a:t>
            </a:r>
          </a:p>
          <a:p>
            <a:r>
              <a:rPr lang="cs-CZ" sz="2800" dirty="0"/>
              <a:t>postupně rozšiřování území ovládaného Římem (označení Řím se už neomezuje jen na samotné město) – i na řecká zemí</a:t>
            </a:r>
          </a:p>
          <a:p>
            <a:r>
              <a:rPr lang="cs-CZ" sz="2800" dirty="0"/>
              <a:t>vpády Keltů (Galů) </a:t>
            </a:r>
          </a:p>
          <a:p>
            <a:pPr lvl="1"/>
            <a:r>
              <a:rPr lang="cs-CZ" sz="2400" dirty="0"/>
              <a:t>vydrancování Říma, poté rychlá obnova Říma </a:t>
            </a:r>
          </a:p>
          <a:p>
            <a:pPr lvl="1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A806D8C-7F7B-4173-81AD-4D7D2C3E6A0E}"/>
              </a:ext>
            </a:extLst>
          </p:cNvPr>
          <p:cNvSpPr txBox="1"/>
          <p:nvPr/>
        </p:nvSpPr>
        <p:spPr>
          <a:xfrm>
            <a:off x="9631711" y="804519"/>
            <a:ext cx="221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zápisky</a:t>
            </a:r>
          </a:p>
        </p:txBody>
      </p:sp>
    </p:spTree>
    <p:extLst>
      <p:ext uri="{BB962C8B-B14F-4D97-AF65-F5344CB8AC3E}">
        <p14:creationId xmlns:p14="http://schemas.microsoft.com/office/powerpoint/2010/main" val="329010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0D62A6-78C3-4E8B-92FA-3D446DFD7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boj o apeninský poloostrov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E8CEB-0262-475E-B1E3-ECCA0480B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nové výbojné války proti sousedům – růst významu a moci Říma, nakonec ovládnut celý Apeninský poloostrov až k řece Pád</a:t>
            </a:r>
          </a:p>
          <a:p>
            <a:pPr lvl="1"/>
            <a:r>
              <a:rPr lang="cs-CZ" sz="2000" dirty="0"/>
              <a:t>zakládání vojenských kolonií, silnic (doprava vojska, materiálu)</a:t>
            </a:r>
          </a:p>
          <a:p>
            <a:r>
              <a:rPr lang="cs-CZ" sz="2400" dirty="0"/>
              <a:t>tzv. rovné úmluvy s poraženými  </a:t>
            </a:r>
          </a:p>
          <a:p>
            <a:pPr lvl="1"/>
            <a:r>
              <a:rPr lang="cs-CZ" sz="2000" dirty="0"/>
              <a:t>ti považováni za spojence, sami vládnou svému území, měli zakázané samostatné vojenské akce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A806D8C-7F7B-4173-81AD-4D7D2C3E6A0E}"/>
              </a:ext>
            </a:extLst>
          </p:cNvPr>
          <p:cNvSpPr txBox="1"/>
          <p:nvPr/>
        </p:nvSpPr>
        <p:spPr>
          <a:xfrm>
            <a:off x="9631711" y="804519"/>
            <a:ext cx="2217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zápisky</a:t>
            </a:r>
          </a:p>
        </p:txBody>
      </p:sp>
    </p:spTree>
    <p:extLst>
      <p:ext uri="{BB962C8B-B14F-4D97-AF65-F5344CB8AC3E}">
        <p14:creationId xmlns:p14="http://schemas.microsoft.com/office/powerpoint/2010/main" val="75393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09F07-31F1-49EF-BE10-D40D8CCF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pro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9114B-2ACF-4AA7-A794-33DD6A99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sešitu opsat snímky č. 3 - 6</a:t>
            </a:r>
          </a:p>
          <a:p>
            <a:r>
              <a:rPr lang="cs-CZ" dirty="0"/>
              <a:t>učebnice s.  116 – 118 – pročíst, (kapitolské husy!)</a:t>
            </a:r>
          </a:p>
          <a:p>
            <a:r>
              <a:rPr lang="cs-CZ" dirty="0"/>
              <a:t>k doplnění – videa na internetu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950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373E8-ADEE-4112-BFD0-BE3EE244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C7E1AF-5369-451D-8D73-3F29D05A7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cs-CZ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Byl jednou jeden člověk (římská říše)</a:t>
            </a:r>
          </a:p>
          <a:p>
            <a:pPr lvl="3"/>
            <a:r>
              <a:rPr lang="cs-CZ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https://www.youtube.com/watch?v=45dvlDA_Kyc&amp;t=1s</a:t>
            </a:r>
          </a:p>
          <a:p>
            <a:pPr marL="1371600" lvl="3" indent="0">
              <a:buNone/>
            </a:pPr>
            <a:r>
              <a:rPr lang="cs-CZ" sz="2000" dirty="0" err="1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videovýpisky</a:t>
            </a:r>
            <a:r>
              <a:rPr lang="cs-CZ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z dějepisu</a:t>
            </a:r>
          </a:p>
          <a:p>
            <a:pPr lvl="3"/>
            <a:r>
              <a:rPr lang="cs-CZ" sz="20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https://www.youtube.com/watch?v=iOC6xHzUaxA</a:t>
            </a:r>
            <a:endParaRPr lang="cs-CZ" sz="2000" dirty="0">
              <a:solidFill>
                <a:schemeClr val="accent1"/>
              </a:solidFill>
            </a:endParaRPr>
          </a:p>
          <a:p>
            <a:pPr marL="1371600" lvl="3" indent="0">
              <a:buNone/>
            </a:pPr>
            <a:r>
              <a:rPr lang="cs-CZ" sz="2000" dirty="0">
                <a:solidFill>
                  <a:schemeClr val="accent1"/>
                </a:solidFill>
              </a:rPr>
              <a:t>video k založení Říma</a:t>
            </a:r>
          </a:p>
          <a:p>
            <a:pPr marL="1371600" lvl="3" indent="0">
              <a:buNone/>
            </a:pPr>
            <a:r>
              <a:rPr lang="cs-CZ" sz="20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https://www.youtube.com/watch?v=X6AAS4pOiYw</a:t>
            </a:r>
            <a:endParaRPr lang="cs-CZ" sz="2000" dirty="0">
              <a:solidFill>
                <a:schemeClr val="accent1"/>
              </a:solidFill>
            </a:endParaRP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27591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426</Words>
  <Application>Microsoft Office PowerPoint</Application>
  <PresentationFormat>Širokoúhlá obrazovka</PresentationFormat>
  <Paragraphs>48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Galerie</vt:lpstr>
      <vt:lpstr>založení říma</vt:lpstr>
      <vt:lpstr>Pověst o založení města říma</vt:lpstr>
      <vt:lpstr>pověst o založení říma x skutečnost</vt:lpstr>
      <vt:lpstr>Etruskové, řím</vt:lpstr>
      <vt:lpstr>boj o apeninský poloostrov</vt:lpstr>
      <vt:lpstr>boj o apeninský poloostrov</vt:lpstr>
      <vt:lpstr>pokyny pro práci</vt:lpstr>
      <vt:lpstr>Další 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založení říma</dc:title>
  <dc:creator>Kšandová Jitka</dc:creator>
  <cp:lastModifiedBy>Kšandová Jitka</cp:lastModifiedBy>
  <cp:revision>13</cp:revision>
  <dcterms:created xsi:type="dcterms:W3CDTF">2020-04-01T09:43:56Z</dcterms:created>
  <dcterms:modified xsi:type="dcterms:W3CDTF">2020-04-02T06:08:13Z</dcterms:modified>
</cp:coreProperties>
</file>