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0" r:id="rId9"/>
    <p:sldId id="261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3652209/" TargetMode="External"/><Relationship Id="rId2" Type="http://schemas.openxmlformats.org/officeDocument/2006/relationships/hyperlink" Target="http://old.pglbc.cz/files/DUM_2013/Dejepis-Stupka/DUM_De_St_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eHTUUVOUD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18085-E91A-4D7C-953F-A152D704F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ŘÍMSKÉ PRÁVO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DD6E1A-570C-4BC5-B839-624E734DD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 společnost </a:t>
            </a:r>
            <a:r>
              <a:rPr lang="cs-CZ" dirty="0" err="1"/>
              <a:t>říma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31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0AB01E2-855B-43F6-BB73-C425532EB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0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4B1EAFF-7B3F-4848-B5FC-DA801FAFF70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>
                <a:solidFill>
                  <a:schemeClr val="bg1"/>
                </a:solidFill>
              </a:rPr>
              <a:t>zasedání senátu</a:t>
            </a:r>
          </a:p>
        </p:txBody>
      </p:sp>
    </p:spTree>
    <p:extLst>
      <p:ext uri="{BB962C8B-B14F-4D97-AF65-F5344CB8AC3E}">
        <p14:creationId xmlns:p14="http://schemas.microsoft.com/office/powerpoint/2010/main" val="282820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4E367-9659-4312-BB3D-F4804BA2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k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E34A7-7A5C-40FB-81ED-13AE7A69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sešitu opsat snímky č. 2 - 9</a:t>
            </a:r>
          </a:p>
          <a:p>
            <a:r>
              <a:rPr lang="cs-CZ" dirty="0"/>
              <a:t>učebnice s.  120 – 121 – pročíst</a:t>
            </a:r>
          </a:p>
          <a:p>
            <a:r>
              <a:rPr lang="cs-CZ" dirty="0"/>
              <a:t>k doplnění – videa a prezentace na internetu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75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C54BB-C9FF-456E-A0B9-7C6888C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6819B-CAF8-4863-9371-8FD87B9EA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http://old.pglbc.cz/files/DUM_2013/Dejepis-Stupka/DUM_De_St_19.pdf</a:t>
            </a:r>
            <a:endParaRPr lang="cs-CZ" dirty="0"/>
          </a:p>
          <a:p>
            <a:r>
              <a:rPr lang="cs-CZ" dirty="0">
                <a:hlinkClick r:id="rId3"/>
              </a:rPr>
              <a:t>https://slideplayer.cz/slide/3652209/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</a:t>
            </a:r>
            <a:r>
              <a:rPr lang="cs-CZ">
                <a:hlinkClick r:id="rId4"/>
              </a:rPr>
              <a:t>=FeHTUUVOUDM</a:t>
            </a:r>
            <a:endParaRPr lang="cs-CZ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5C546-CA5B-4B1A-A9B9-B80C0699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4F23B-6F42-4AE4-B066-08AF1E33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cs-CZ" sz="2800" dirty="0"/>
              <a:t>každý člověk římské společnosti patřil k některému z rodů</a:t>
            </a:r>
          </a:p>
          <a:p>
            <a:r>
              <a:rPr lang="cs-CZ" sz="2800" dirty="0"/>
              <a:t>společné pozemky, jméno, pohřebiště, …</a:t>
            </a:r>
          </a:p>
          <a:p>
            <a:r>
              <a:rPr lang="cs-CZ" sz="2800" dirty="0"/>
              <a:t>rodové jméno, dědictví</a:t>
            </a:r>
          </a:p>
          <a:p>
            <a:pPr lvl="1"/>
            <a:r>
              <a:rPr lang="cs-CZ" sz="2400" dirty="0"/>
              <a:t>nejstarší rody </a:t>
            </a:r>
            <a:r>
              <a:rPr lang="cs-CZ" sz="2400" dirty="0" err="1"/>
              <a:t>Corneliové</a:t>
            </a:r>
            <a:r>
              <a:rPr lang="cs-CZ" sz="2400" dirty="0"/>
              <a:t>, </a:t>
            </a:r>
            <a:r>
              <a:rPr lang="cs-CZ" sz="2400" dirty="0" err="1"/>
              <a:t>Iuliové</a:t>
            </a:r>
            <a:r>
              <a:rPr lang="cs-CZ" sz="2400" dirty="0"/>
              <a:t>….</a:t>
            </a:r>
          </a:p>
          <a:p>
            <a:r>
              <a:rPr lang="cs-CZ" sz="2800" dirty="0"/>
              <a:t>dále se dělil do větví (rodin – v čele každé rodiny stál otec)</a:t>
            </a:r>
          </a:p>
        </p:txBody>
      </p:sp>
    </p:spTree>
    <p:extLst>
      <p:ext uri="{BB962C8B-B14F-4D97-AF65-F5344CB8AC3E}">
        <p14:creationId xmlns:p14="http://schemas.microsoft.com/office/powerpoint/2010/main" val="413533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61F20-A335-47A1-8635-4EC8EA3F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FFB81-8FED-4E8D-AECE-EF8EE319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vyšší článek společnosti</a:t>
            </a:r>
          </a:p>
          <a:p>
            <a:r>
              <a:rPr lang="cs-CZ" sz="2800" dirty="0"/>
              <a:t>10 rodů</a:t>
            </a:r>
          </a:p>
          <a:p>
            <a:r>
              <a:rPr lang="cs-CZ" sz="2800" dirty="0"/>
              <a:t>každá kurie měla své jméno, vůdce, budovu, kněze….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06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88E29-B178-4385-AB72-C1D920E8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římská republika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F3264-BDD2-49AC-A78F-45F8DC28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cs-CZ" altLang="cs-CZ" sz="3200" dirty="0"/>
              <a:t>R. 510 př. n. l. sesazen poslední etruský král</a:t>
            </a:r>
            <a:br>
              <a:rPr lang="cs-CZ" altLang="cs-CZ" sz="3200" dirty="0"/>
            </a:br>
            <a:r>
              <a:rPr lang="cs-CZ" altLang="cs-CZ" sz="3200" dirty="0">
                <a:sym typeface="Wingdings" panose="05000000000000000000" pitchFamily="2" charset="2"/>
              </a:rPr>
              <a:t> </a:t>
            </a:r>
            <a:r>
              <a:rPr lang="cs-CZ" altLang="cs-CZ" sz="3200" b="1" dirty="0">
                <a:sym typeface="Wingdings" panose="05000000000000000000" pitchFamily="2" charset="2"/>
              </a:rPr>
              <a:t>REPUBLIKA</a:t>
            </a:r>
            <a:r>
              <a:rPr lang="cs-CZ" altLang="cs-CZ" sz="3200" dirty="0"/>
              <a:t>  (res publica) </a:t>
            </a:r>
            <a:r>
              <a:rPr lang="cs-CZ" sz="3200" dirty="0"/>
              <a:t> = věc veřejná</a:t>
            </a:r>
          </a:p>
          <a:p>
            <a:pPr>
              <a:buClrTx/>
            </a:pPr>
            <a:r>
              <a:rPr lang="cs-CZ" sz="3200" dirty="0"/>
              <a:t>občané Říma – sněm – rozhodování o důležitých otázkách při správě republiky</a:t>
            </a:r>
          </a:p>
          <a:p>
            <a:pPr>
              <a:buClrTx/>
            </a:pPr>
            <a:r>
              <a:rPr lang="cs-CZ" sz="3200" dirty="0"/>
              <a:t>v čele 2 konzulové – zodpovědní senátu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3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5B2E900-1D6D-4FE7-B923-B0BEB55C7349}"/>
              </a:ext>
            </a:extLst>
          </p:cNvPr>
          <p:cNvSpPr txBox="1">
            <a:spLocks/>
          </p:cNvSpPr>
          <p:nvPr/>
        </p:nvSpPr>
        <p:spPr>
          <a:xfrm>
            <a:off x="457200" y="142875"/>
            <a:ext cx="8229600" cy="1071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Rozdělení obyvatel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2B304675-D4EB-4FD1-8CC8-7E64B0F0F8D8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4038600" cy="45259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8900000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cs-CZ" altLang="cs-CZ" b="1" dirty="0"/>
              <a:t>PATRICIOVÉ - vládnou</a:t>
            </a: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 b="1" dirty="0"/>
              <a:t>„</a:t>
            </a:r>
            <a:r>
              <a:rPr lang="cs-CZ" altLang="cs-CZ" sz="2800" b="1" dirty="0"/>
              <a:t>urozené“ rodiny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 sz="2800" b="1" dirty="0"/>
              <a:t>vlastníci půdy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 sz="2800" b="1" dirty="0"/>
              <a:t>vládnou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F5D166C8-DD55-4AE5-B7A3-A024F0C07BC5}"/>
              </a:ext>
            </a:extLst>
          </p:cNvPr>
          <p:cNvSpPr txBox="1">
            <a:spLocks/>
          </p:cNvSpPr>
          <p:nvPr/>
        </p:nvSpPr>
        <p:spPr>
          <a:xfrm>
            <a:off x="7643804" y="577055"/>
            <a:ext cx="4038600" cy="509190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cs-CZ" altLang="cs-CZ" b="1" dirty="0"/>
              <a:t>PLEBEJOVÉ - pracují</a:t>
            </a: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 sz="2400" b="1" dirty="0"/>
              <a:t>neurození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 sz="2400" b="1" dirty="0"/>
              <a:t>chudší  (rolníci, řemeslníci) a bezzemci</a:t>
            </a:r>
          </a:p>
          <a:p>
            <a:pPr algn="ctr">
              <a:buFont typeface="Wingdings 2" panose="05020102010507070707" pitchFamily="18" charset="2"/>
              <a:buNone/>
            </a:pP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4A9367B-38E7-4239-83C9-6175C724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35"/>
          <a:stretch>
            <a:fillRect/>
          </a:stretch>
        </p:blipFill>
        <p:spPr bwMode="auto">
          <a:xfrm rot="19686066">
            <a:off x="3951880" y="1047422"/>
            <a:ext cx="16843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>
            <a:extLst>
              <a:ext uri="{FF2B5EF4-FFF2-40B4-BE49-F238E27FC236}">
                <a16:creationId xmlns:a16="http://schemas.microsoft.com/office/drawing/2014/main" id="{82233823-49C7-4D6A-AA39-891702A5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3777"/>
          <a:stretch>
            <a:fillRect/>
          </a:stretch>
        </p:blipFill>
        <p:spPr bwMode="auto">
          <a:xfrm>
            <a:off x="1500188" y="1714500"/>
            <a:ext cx="21431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36F30FF-7824-4C8B-B827-9E5DBD821428}"/>
              </a:ext>
            </a:extLst>
          </p:cNvPr>
          <p:cNvSpPr/>
          <p:nvPr/>
        </p:nvSpPr>
        <p:spPr>
          <a:xfrm rot="16200000">
            <a:off x="7437558" y="2292856"/>
            <a:ext cx="14798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klienti</a:t>
            </a:r>
          </a:p>
        </p:txBody>
      </p:sp>
      <p:sp>
        <p:nvSpPr>
          <p:cNvPr id="12" name="Šipka doprava se zářezem 20">
            <a:extLst>
              <a:ext uri="{FF2B5EF4-FFF2-40B4-BE49-F238E27FC236}">
                <a16:creationId xmlns:a16="http://schemas.microsoft.com/office/drawing/2014/main" id="{28539819-6D00-4A32-91B7-62852D6F4995}"/>
              </a:ext>
            </a:extLst>
          </p:cNvPr>
          <p:cNvSpPr/>
          <p:nvPr/>
        </p:nvSpPr>
        <p:spPr>
          <a:xfrm>
            <a:off x="4732325" y="2197448"/>
            <a:ext cx="3176581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788C696-223B-45D4-B571-E433B7F7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2" t="17557" r="2148" b="6107"/>
          <a:stretch>
            <a:fillRect/>
          </a:stretch>
        </p:blipFill>
        <p:spPr bwMode="auto">
          <a:xfrm>
            <a:off x="8926510" y="1252848"/>
            <a:ext cx="171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8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78948-61B9-4B14-887A-1BAF2A74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E4805-5989-47B1-894F-BECFA2F2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plebejové, patriciové</a:t>
            </a:r>
          </a:p>
          <a:p>
            <a:r>
              <a:rPr lang="cs-CZ" sz="2800" dirty="0"/>
              <a:t>do římské společnosti nepatřili cizinci, otroci (váleční zajatci) a propuštěnci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BF2599B5-34F2-44D1-A6AC-E4A41BE9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11349"/>
          <a:stretch>
            <a:fillRect/>
          </a:stretch>
        </p:blipFill>
        <p:spPr bwMode="auto">
          <a:xfrm>
            <a:off x="6913141" y="3429000"/>
            <a:ext cx="3986110" cy="20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9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A64D1-1837-4A93-BBB9-01DD9FB1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Patriciové X plebejové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EC238-03FF-4A12-8357-F92B26170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plebejové pohrozili, že odejdou z Říma</a:t>
            </a:r>
          </a:p>
          <a:p>
            <a:pPr lvl="1"/>
            <a:r>
              <a:rPr lang="cs-CZ" sz="2400" dirty="0"/>
              <a:t> vznik lidového shromáždění a  funkce </a:t>
            </a: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 lidu </a:t>
            </a:r>
          </a:p>
          <a:p>
            <a:pPr lvl="1"/>
            <a:r>
              <a:rPr lang="cs-CZ" sz="2400" dirty="0"/>
              <a:t> hájí plebeje v senátu s právem veta.</a:t>
            </a:r>
            <a:r>
              <a:rPr lang="cs-CZ" sz="2400" b="1" i="1" dirty="0"/>
              <a:t> </a:t>
            </a:r>
          </a:p>
          <a:p>
            <a:pPr lvl="2"/>
            <a:r>
              <a:rPr lang="cs-CZ" sz="2000" b="1" i="1" dirty="0"/>
              <a:t>Veto </a:t>
            </a:r>
            <a:r>
              <a:rPr lang="cs-CZ" sz="2000" i="1" dirty="0"/>
              <a:t>(„zakazuji!“): mohl zablokovat  rozhodnutí senátu  = patriciů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8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2AB06-4A94-4488-8C63-1AE69D68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12 desek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16AFC-F279-4D59-AB96-D36F0CF6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>
                <a:cs typeface="Arial" panose="020B0604020202020204" pitchFamily="34" charset="0"/>
              </a:rPr>
              <a:t>449 př. n. l. </a:t>
            </a:r>
          </a:p>
          <a:p>
            <a:pPr>
              <a:buClrTx/>
            </a:pPr>
            <a:r>
              <a:rPr lang="cs-CZ" sz="2400" dirty="0">
                <a:cs typeface="Arial" panose="020B0604020202020204" pitchFamily="34" charset="0"/>
              </a:rPr>
              <a:t>zákony platí pro všechny občany bez rozdílu</a:t>
            </a:r>
          </a:p>
          <a:p>
            <a:pPr>
              <a:buClrTx/>
            </a:pPr>
            <a:r>
              <a:rPr lang="cs-CZ" sz="2400" dirty="0">
                <a:cs typeface="Arial" panose="020B0604020202020204" pitchFamily="34" charset="0"/>
              </a:rPr>
              <a:t>postupně odlišení lidí jen podle majetku. </a:t>
            </a:r>
          </a:p>
          <a:p>
            <a:pPr lvl="1">
              <a:buClrTx/>
            </a:pPr>
            <a:r>
              <a:rPr lang="cs-CZ" sz="2400" dirty="0">
                <a:cs typeface="Arial" panose="020B0604020202020204" pitchFamily="34" charset="0"/>
              </a:rPr>
              <a:t>státní funkce čestné </a:t>
            </a:r>
            <a:r>
              <a:rPr lang="cs-CZ" sz="2400" i="1" dirty="0">
                <a:cs typeface="Arial" panose="020B0604020202020204" pitchFamily="34" charset="0"/>
              </a:rPr>
              <a:t>(neplacené), </a:t>
            </a:r>
            <a:r>
              <a:rPr lang="cs-CZ" sz="2400" dirty="0">
                <a:cs typeface="Arial" panose="020B0604020202020204" pitchFamily="34" charset="0"/>
              </a:rPr>
              <a:t>proto v nich byli jen bohatí lidé.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86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3510A-58D1-4BD0-AFFE-5A83FD49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E3D38-1BE9-4268-9146-BB52DDF0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1853754"/>
            <a:ext cx="10747513" cy="3612591"/>
          </a:xfrm>
        </p:spPr>
        <p:txBody>
          <a:bodyPr>
            <a:noAutofit/>
          </a:bodyPr>
          <a:lstStyle/>
          <a:p>
            <a:r>
              <a:rPr lang="cs-CZ" sz="2400" b="1" i="1" dirty="0"/>
              <a:t>Senát</a:t>
            </a:r>
          </a:p>
          <a:p>
            <a:pPr lvl="1"/>
            <a:r>
              <a:rPr lang="cs-CZ" sz="2400" i="1" dirty="0"/>
              <a:t>zástupci patricijských rodů</a:t>
            </a:r>
          </a:p>
          <a:p>
            <a:r>
              <a:rPr lang="cs-CZ" sz="2400" b="1" i="1" dirty="0"/>
              <a:t>Konzulové </a:t>
            </a:r>
          </a:p>
          <a:p>
            <a:pPr lvl="1"/>
            <a:r>
              <a:rPr lang="cs-CZ" sz="2400" i="1" dirty="0"/>
              <a:t>dva volení úředníci – na 1 rok, </a:t>
            </a:r>
          </a:p>
          <a:p>
            <a:pPr lvl="1"/>
            <a:r>
              <a:rPr lang="cs-CZ" sz="2400" i="1" dirty="0"/>
              <a:t>soudci, velitelé</a:t>
            </a:r>
          </a:p>
          <a:p>
            <a:r>
              <a:rPr lang="cs-CZ" sz="2400" b="1" i="1" dirty="0"/>
              <a:t>Diktátor</a:t>
            </a:r>
          </a:p>
          <a:p>
            <a:pPr lvl="1"/>
            <a:r>
              <a:rPr lang="cs-CZ" sz="2400" i="1" dirty="0"/>
              <a:t>funkce v nejvyšším nebezpečí pro stát, neomezená moc na 6 měsíců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80180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311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 2</vt:lpstr>
      <vt:lpstr>Galerie</vt:lpstr>
      <vt:lpstr>ŘÍMSKÉ PRÁVO</vt:lpstr>
      <vt:lpstr>rod </vt:lpstr>
      <vt:lpstr>kurie</vt:lpstr>
      <vt:lpstr>raná římská republika</vt:lpstr>
      <vt:lpstr>Prezentace aplikace PowerPoint</vt:lpstr>
      <vt:lpstr>rozdělení společnosti</vt:lpstr>
      <vt:lpstr>Patriciové X plebejové</vt:lpstr>
      <vt:lpstr>zákony 12 desek</vt:lpstr>
      <vt:lpstr>státní moc</vt:lpstr>
      <vt:lpstr>Prezentace aplikace PowerPoint</vt:lpstr>
      <vt:lpstr>pokyny k práci</vt:lpstr>
      <vt:lpstr>Další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ŘÍMSKÉ PRÁVO</dc:title>
  <dc:creator>Kšandová Jitka</dc:creator>
  <cp:lastModifiedBy>Kšandová Jitka</cp:lastModifiedBy>
  <cp:revision>7</cp:revision>
  <dcterms:created xsi:type="dcterms:W3CDTF">2020-04-06T09:10:32Z</dcterms:created>
  <dcterms:modified xsi:type="dcterms:W3CDTF">2020-04-07T17:32:22Z</dcterms:modified>
</cp:coreProperties>
</file>