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OiHoB-fenI" TargetMode="External"/><Relationship Id="rId2" Type="http://schemas.openxmlformats.org/officeDocument/2006/relationships/hyperlink" Target="https://www.youtube.com/watch?v=E5a8DYkDfQ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ksandova.jitka@zsbrve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559946-1B9D-4033-99A4-7A203C051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rozpad římské říše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F1AB94-EEE9-41CE-B7F0-EEC4D188E1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zánik západořímské říše</a:t>
            </a:r>
          </a:p>
        </p:txBody>
      </p:sp>
    </p:spTree>
    <p:extLst>
      <p:ext uri="{BB962C8B-B14F-4D97-AF65-F5344CB8AC3E}">
        <p14:creationId xmlns:p14="http://schemas.microsoft.com/office/powerpoint/2010/main" val="311087324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FF2B22-9877-40BB-8E0A-4BFF7B13A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zdroje informací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B7BF18-357F-4556-ABD5-C7FF2857F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film – Attila</a:t>
            </a:r>
          </a:p>
          <a:p>
            <a:pPr lvl="1"/>
            <a:r>
              <a:rPr lang="cs-CZ" dirty="0">
                <a:hlinkClick r:id="rId2"/>
              </a:rPr>
              <a:t>https://www.youtube.com/watch?v=E5a8DYkDfQk</a:t>
            </a:r>
            <a:endParaRPr lang="cs-CZ" dirty="0"/>
          </a:p>
          <a:p>
            <a:r>
              <a:rPr lang="cs-CZ" dirty="0" err="1"/>
              <a:t>videovýpisky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https://www.youtube.com/watch?v=tOiHoB-fenI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859425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363A20-AA60-4856-A390-C2E9BE90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pokyny k práci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19A6ED-7E89-4C9B-9299-3EEAB2E34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opsat zápisky a zaslat na e-mail: </a:t>
            </a:r>
            <a:r>
              <a:rPr lang="cs-CZ" dirty="0">
                <a:hlinkClick r:id="rId2"/>
              </a:rPr>
              <a:t>ksandova.jitka@zsbrve.cz</a:t>
            </a:r>
            <a:r>
              <a:rPr lang="cs-CZ" dirty="0"/>
              <a:t> do neděle 7. června</a:t>
            </a:r>
          </a:p>
        </p:txBody>
      </p:sp>
    </p:spTree>
    <p:extLst>
      <p:ext uri="{BB962C8B-B14F-4D97-AF65-F5344CB8AC3E}">
        <p14:creationId xmlns:p14="http://schemas.microsoft.com/office/powerpoint/2010/main" val="56396135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C1E043-4C0A-4DE8-8658-CA2DE00ED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 rozpadu římské říše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D9000BF-66C7-4EFE-A4CB-726C402884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vnitřní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32AEBA-7CFF-4DBA-AE6A-0F4AFBAF3F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slabá císařská moc</a:t>
            </a:r>
          </a:p>
          <a:p>
            <a:r>
              <a:rPr lang="cs-CZ" dirty="0"/>
              <a:t>náboženské rozpory</a:t>
            </a:r>
          </a:p>
          <a:p>
            <a:r>
              <a:rPr lang="cs-CZ" dirty="0"/>
              <a:t>potíže v zemědělství</a:t>
            </a:r>
          </a:p>
          <a:p>
            <a:r>
              <a:rPr lang="cs-CZ" dirty="0"/>
              <a:t>neschopnost sestavit vojsko – přijímání barbarů, kterými Římané pohrdali</a:t>
            </a:r>
          </a:p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5BB047E9-2DB0-4FD1-A296-26B405EB1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vnější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30A8704-F817-4B0C-B2B5-37CE62FC87A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nájezdy barbarských kmenů – stěhování národů</a:t>
            </a:r>
          </a:p>
        </p:txBody>
      </p:sp>
    </p:spTree>
    <p:extLst>
      <p:ext uri="{BB962C8B-B14F-4D97-AF65-F5344CB8AC3E}">
        <p14:creationId xmlns:p14="http://schemas.microsoft.com/office/powerpoint/2010/main" val="298047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631B4A7C-DC34-4939-B020-91937E7EF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cs-CZ" dirty="0"/>
              <a:t>stěhování národů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09CCA9-4854-4487-88E3-2FF07BA24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r>
              <a:rPr lang="cs-CZ" dirty="0"/>
              <a:t>příčiny</a:t>
            </a:r>
          </a:p>
          <a:p>
            <a:pPr lvl="1"/>
            <a:r>
              <a:rPr lang="cs-CZ" dirty="0"/>
              <a:t>klimatické změny, přelidnění, bohatství Říma</a:t>
            </a:r>
          </a:p>
          <a:p>
            <a:r>
              <a:rPr lang="cs-CZ" dirty="0"/>
              <a:t>Hunové (asijští kočovníci)  – vstup do Evropy (r. 375) </a:t>
            </a:r>
          </a:p>
          <a:p>
            <a:pPr lvl="1"/>
            <a:r>
              <a:rPr lang="cs-CZ" dirty="0"/>
              <a:t>do pohybu se daly germánské kmeny</a:t>
            </a:r>
          </a:p>
          <a:p>
            <a:endParaRPr lang="cs-CZ" dirty="0"/>
          </a:p>
        </p:txBody>
      </p:sp>
      <p:pic>
        <p:nvPicPr>
          <p:cNvPr id="4" name="Obrázek 3" descr="Obsah obrázku text, mapa&#10;&#10;Popis byl vytvořen automaticky">
            <a:extLst>
              <a:ext uri="{FF2B5EF4-FFF2-40B4-BE49-F238E27FC236}">
                <a16:creationId xmlns:a16="http://schemas.microsoft.com/office/drawing/2014/main" id="{89ADD4ED-E61E-4B1C-AA75-B904C542D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1263397"/>
            <a:ext cx="4960442" cy="37451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948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7183EEC5-46BC-4A0D-A724-1F8982968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cs-CZ" dirty="0"/>
              <a:t>Hunové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CE488F-9CA5-4218-8D3E-69CF8FB02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 asijských stepí</a:t>
            </a:r>
          </a:p>
          <a:p>
            <a:r>
              <a:rPr lang="cs-CZ" dirty="0"/>
              <a:t>Číňané proti nim vystavěli Velkou čínskou zeď</a:t>
            </a:r>
          </a:p>
          <a:p>
            <a:r>
              <a:rPr lang="cs-CZ" dirty="0"/>
              <a:t>kočovníci – závislí na kořisti</a:t>
            </a:r>
          </a:p>
          <a:p>
            <a:r>
              <a:rPr lang="cs-CZ" dirty="0"/>
              <a:t>pohybovali se na koních – skvělí lučištníci</a:t>
            </a:r>
          </a:p>
          <a:p>
            <a:r>
              <a:rPr lang="cs-CZ" dirty="0"/>
              <a:t>nikdy nepřijímali křesťanství</a:t>
            </a:r>
          </a:p>
          <a:p>
            <a:r>
              <a:rPr lang="cs-CZ" dirty="0"/>
              <a:t>útoky na římskou říši – náčelník Attila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72C656F-BBBF-4F85-B868-20492680B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304" y="805583"/>
            <a:ext cx="1946307" cy="28520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A327CEE4-53CE-4A08-83F3-9647A9845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7293" y="1491419"/>
            <a:ext cx="1749704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11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D677B0-4E57-42EE-9CBE-B5060615A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dirty="0"/>
              <a:t>Gótové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5763E2-6EAD-451F-BCA4-EE96DBD6E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3450613"/>
          </a:xfrm>
        </p:spPr>
        <p:txBody>
          <a:bodyPr>
            <a:normAutofit/>
          </a:bodyPr>
          <a:lstStyle/>
          <a:p>
            <a:r>
              <a:rPr lang="cs-CZ" dirty="0"/>
              <a:t>Vizigótové, Ostrogótové</a:t>
            </a:r>
          </a:p>
          <a:p>
            <a:r>
              <a:rPr lang="cs-CZ" dirty="0"/>
              <a:t>germánské kmeny ze Skandinávie</a:t>
            </a:r>
          </a:p>
          <a:p>
            <a:r>
              <a:rPr lang="cs-CZ" dirty="0"/>
              <a:t>přijímali křesťanství</a:t>
            </a:r>
          </a:p>
          <a:p>
            <a:r>
              <a:rPr lang="cs-CZ" dirty="0"/>
              <a:t>375 vstup Vizigótů na římské území</a:t>
            </a:r>
          </a:p>
          <a:p>
            <a:r>
              <a:rPr lang="cs-CZ" dirty="0"/>
              <a:t>Římané poraženi – 410 dobyt Řím</a:t>
            </a:r>
          </a:p>
          <a:p>
            <a:r>
              <a:rPr lang="cs-CZ" dirty="0"/>
              <a:t>Gótové v jižní Galii zakládají stát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F1E211-5CBA-4B06-8B6D-2E61778D2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768" y="2015734"/>
            <a:ext cx="4409729" cy="34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11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2C14A9-3617-46DD-9FC4-ED828A7D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AB0109-1C89-41F0-9EDF-3DE017BE3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91341DB2-5C59-44EA-9951-87ACEA667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5550357" cy="1049235"/>
          </a:xfrm>
        </p:spPr>
        <p:txBody>
          <a:bodyPr>
            <a:normAutofit/>
          </a:bodyPr>
          <a:lstStyle/>
          <a:p>
            <a:r>
              <a:rPr lang="cs-CZ" dirty="0"/>
              <a:t>rozdělení říše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E5CB6C-D5A1-44AB-BAD0-E76C67ED2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6E2E66-1BC6-4E5A-AB09-8640774D6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550357" cy="3450613"/>
          </a:xfrm>
        </p:spPr>
        <p:txBody>
          <a:bodyPr>
            <a:normAutofit/>
          </a:bodyPr>
          <a:lstStyle/>
          <a:p>
            <a:r>
              <a:rPr lang="cs-CZ" dirty="0"/>
              <a:t>císař </a:t>
            </a:r>
            <a:r>
              <a:rPr lang="cs-CZ" dirty="0" err="1"/>
              <a:t>Theodosius</a:t>
            </a:r>
            <a:endParaRPr lang="cs-CZ" dirty="0"/>
          </a:p>
          <a:p>
            <a:r>
              <a:rPr lang="cs-CZ" dirty="0"/>
              <a:t>380 ustanovil křesťanství jediným povoleným náboženstvím</a:t>
            </a:r>
          </a:p>
          <a:p>
            <a:r>
              <a:rPr lang="cs-CZ" dirty="0"/>
              <a:t>395 rozdělil říši na západní a východní část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8CF671D-2C06-4021-A160-12B8123E6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25350" y="413257"/>
            <a:ext cx="1491128" cy="159478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EB5733B-E33F-48BB-8D3D-F3B3ECC78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0512" y="2247915"/>
            <a:ext cx="4680999" cy="33586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A16967-5C32-4A48-9F02-4F0228AC8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42D078B-EF20-4DB1-AA1B-87F212C56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744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B40229-1F39-4FE3-A764-A11CFE536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Zánik západořímské říše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22E04A-EFE9-4DF2-8168-0A28DE556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476 vzpoura germánských žoldnéřů v římské armádě</a:t>
            </a:r>
          </a:p>
          <a:p>
            <a:r>
              <a:rPr lang="cs-CZ" dirty="0"/>
              <a:t>velitel vzbouřenců </a:t>
            </a:r>
            <a:r>
              <a:rPr lang="cs-CZ" dirty="0" err="1"/>
              <a:t>Odoaker</a:t>
            </a:r>
            <a:r>
              <a:rPr lang="cs-CZ" dirty="0"/>
              <a:t> byl provolán králem (ne císařem!) a vládl Itálii – později zabit</a:t>
            </a:r>
          </a:p>
          <a:p>
            <a:r>
              <a:rPr lang="cs-CZ" dirty="0"/>
              <a:t>vznik barbarských království na troskách římské říše</a:t>
            </a:r>
          </a:p>
          <a:p>
            <a:r>
              <a:rPr lang="cs-CZ" dirty="0"/>
              <a:t>germánské jazyky </a:t>
            </a:r>
          </a:p>
          <a:p>
            <a:r>
              <a:rPr lang="cs-CZ" dirty="0"/>
              <a:t>kulturní úpadek – přesun z měst na venkov, užívání dřeva místo kamene, úpadek gramotnosti</a:t>
            </a:r>
          </a:p>
        </p:txBody>
      </p:sp>
    </p:spTree>
    <p:extLst>
      <p:ext uri="{BB962C8B-B14F-4D97-AF65-F5344CB8AC3E}">
        <p14:creationId xmlns:p14="http://schemas.microsoft.com/office/powerpoint/2010/main" val="4171941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EF5813-E7D4-46CB-A5C0-F66AAE5FD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rozpad římské říše </a:t>
            </a:r>
            <a:br>
              <a:rPr lang="cs-CZ" dirty="0"/>
            </a:br>
            <a:r>
              <a:rPr lang="cs-CZ" dirty="0"/>
              <a:t>- příčiny rozpadu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789A31-C57A-465E-A441-5234432BA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01744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vnitřní</a:t>
            </a:r>
          </a:p>
          <a:p>
            <a:pPr lvl="1"/>
            <a:r>
              <a:rPr lang="cs-CZ" sz="2400" dirty="0"/>
              <a:t>slabá císařská moc, náboženské rozpory, potíže v zemědělství, neschopnost sestavit vojsko – přijímání barbarů, kterými Římané pohrdali</a:t>
            </a:r>
          </a:p>
          <a:p>
            <a:r>
              <a:rPr lang="cs-CZ" sz="2400" dirty="0"/>
              <a:t>vnější</a:t>
            </a:r>
          </a:p>
          <a:p>
            <a:pPr lvl="1"/>
            <a:r>
              <a:rPr lang="cs-CZ" sz="2400" dirty="0"/>
              <a:t>nájezdy barbarských kmenů – stěhování národů</a:t>
            </a:r>
          </a:p>
          <a:p>
            <a:pPr lvl="2"/>
            <a:r>
              <a:rPr lang="cs-CZ" sz="2400" dirty="0"/>
              <a:t>Hunové (asijští kočovníci)  – vstup do Evropy (r. 375) </a:t>
            </a:r>
          </a:p>
          <a:p>
            <a:pPr lvl="3"/>
            <a:r>
              <a:rPr lang="cs-CZ" sz="2400" dirty="0"/>
              <a:t>do pohybu se daly germánské kmeny</a:t>
            </a:r>
          </a:p>
          <a:p>
            <a:pPr lvl="2"/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B0DE148-07EB-4797-9851-67D972749A2C}"/>
              </a:ext>
            </a:extLst>
          </p:cNvPr>
          <p:cNvSpPr txBox="1"/>
          <p:nvPr/>
        </p:nvSpPr>
        <p:spPr>
          <a:xfrm>
            <a:off x="8103476" y="252248"/>
            <a:ext cx="277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zápisky</a:t>
            </a:r>
          </a:p>
        </p:txBody>
      </p:sp>
    </p:spTree>
    <p:extLst>
      <p:ext uri="{BB962C8B-B14F-4D97-AF65-F5344CB8AC3E}">
        <p14:creationId xmlns:p14="http://schemas.microsoft.com/office/powerpoint/2010/main" val="3893859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709861-866A-4C8C-B55C-B6989EE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rozpad římské říše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A2A137-55A4-4F58-AF30-BD8517A30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96337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/>
              <a:t>nájezdy Hunů a Gótů</a:t>
            </a:r>
          </a:p>
          <a:p>
            <a:pPr lvl="1"/>
            <a:r>
              <a:rPr lang="cs-CZ" sz="2400" dirty="0"/>
              <a:t>Hunové – náčelník Attila</a:t>
            </a:r>
          </a:p>
          <a:p>
            <a:pPr lvl="1"/>
            <a:r>
              <a:rPr lang="cs-CZ" sz="2400" dirty="0"/>
              <a:t>375 vstup Vizigótů na římské území, Římané poraženi – 410 dobyt Řím</a:t>
            </a:r>
          </a:p>
          <a:p>
            <a:r>
              <a:rPr lang="cs-CZ" sz="2400" dirty="0"/>
              <a:t>císař </a:t>
            </a:r>
            <a:r>
              <a:rPr lang="cs-CZ" sz="2400" dirty="0" err="1"/>
              <a:t>Theodosius</a:t>
            </a:r>
            <a:endParaRPr lang="cs-CZ" sz="2400" dirty="0"/>
          </a:p>
          <a:p>
            <a:pPr lvl="1"/>
            <a:r>
              <a:rPr lang="cs-CZ" sz="2400" dirty="0"/>
              <a:t>křesťanství jediné povolené náboženství, 395 rozdělil říši na západní a východní část</a:t>
            </a:r>
          </a:p>
          <a:p>
            <a:r>
              <a:rPr lang="cs-CZ" sz="2400" dirty="0"/>
              <a:t>476</a:t>
            </a:r>
          </a:p>
          <a:p>
            <a:pPr lvl="1"/>
            <a:r>
              <a:rPr lang="cs-CZ" sz="2400" dirty="0"/>
              <a:t>germánští vzbouřenci (velitel </a:t>
            </a:r>
            <a:r>
              <a:rPr lang="cs-CZ" sz="2400" dirty="0" err="1"/>
              <a:t>Odoaker</a:t>
            </a:r>
            <a:r>
              <a:rPr lang="cs-CZ" sz="2400" dirty="0"/>
              <a:t>) X </a:t>
            </a:r>
            <a:r>
              <a:rPr lang="cs-CZ" sz="2400" dirty="0" err="1"/>
              <a:t>řím</a:t>
            </a:r>
            <a:r>
              <a:rPr lang="cs-CZ" sz="2400" dirty="0"/>
              <a:t>. armádě</a:t>
            </a:r>
          </a:p>
          <a:p>
            <a:pPr lvl="1"/>
            <a:r>
              <a:rPr lang="cs-CZ" sz="2400" dirty="0"/>
              <a:t>Římané poraženi - vznik barbarských království na troskách římské říše</a:t>
            </a: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3740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364</Words>
  <Application>Microsoft Office PowerPoint</Application>
  <PresentationFormat>Širokoúhlá obrazovka</PresentationFormat>
  <Paragraphs>66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Galerie</vt:lpstr>
      <vt:lpstr>rozpad římské říše</vt:lpstr>
      <vt:lpstr>Příčiny rozpadu římské říše</vt:lpstr>
      <vt:lpstr>stěhování národů</vt:lpstr>
      <vt:lpstr>Hunové</vt:lpstr>
      <vt:lpstr>Gótové</vt:lpstr>
      <vt:lpstr>rozdělení říše</vt:lpstr>
      <vt:lpstr>Zánik západořímské říše</vt:lpstr>
      <vt:lpstr>rozpad římské říše  - příčiny rozpadu</vt:lpstr>
      <vt:lpstr>rozpad římské říše</vt:lpstr>
      <vt:lpstr>Další zdroje informací</vt:lpstr>
      <vt:lpstr>pokyny k práci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rozpad římské říše</dc:title>
  <dc:creator>Kšandová Jitka</dc:creator>
  <cp:lastModifiedBy>Kšandová Jitka</cp:lastModifiedBy>
  <cp:revision>4</cp:revision>
  <dcterms:created xsi:type="dcterms:W3CDTF">2020-05-28T14:41:42Z</dcterms:created>
  <dcterms:modified xsi:type="dcterms:W3CDTF">2020-05-29T05:47:25Z</dcterms:modified>
</cp:coreProperties>
</file>