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2" r:id="rId3"/>
    <p:sldId id="257" r:id="rId4"/>
    <p:sldId id="258" r:id="rId5"/>
    <p:sldId id="263" r:id="rId6"/>
    <p:sldId id="261" r:id="rId7"/>
    <p:sldId id="264" r:id="rId8"/>
    <p:sldId id="265" r:id="rId9"/>
    <p:sldId id="260" r:id="rId10"/>
    <p:sldId id="267" r:id="rId11"/>
    <p:sldId id="266" r:id="rId12"/>
    <p:sldId id="259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6/3/2020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hYXcwbGVL4" TargetMode="External"/><Relationship Id="rId2" Type="http://schemas.openxmlformats.org/officeDocument/2006/relationships/hyperlink" Target="mailto:ksandova.jitka@zsbrve.cz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6840AC-AA97-402A-A80C-F661E6E198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antický </a:t>
            </a:r>
            <a:r>
              <a:rPr lang="cs-CZ" dirty="0" err="1"/>
              <a:t>řím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8036AF9-8272-41FD-82A2-DA1DF131B1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kultura</a:t>
            </a:r>
          </a:p>
        </p:txBody>
      </p:sp>
    </p:spTree>
    <p:extLst>
      <p:ext uri="{BB962C8B-B14F-4D97-AF65-F5344CB8AC3E}">
        <p14:creationId xmlns:p14="http://schemas.microsoft.com/office/powerpoint/2010/main" val="3534100777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7B77BB-0E5C-4B14-A540-3CF43853A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r>
              <a:rPr lang="cs-CZ" dirty="0"/>
              <a:t>malířství, sochařství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B93FF2-6CAA-451C-9D6A-020E53FAD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4"/>
            <a:ext cx="4162555" cy="3450613"/>
          </a:xfrm>
        </p:spPr>
        <p:txBody>
          <a:bodyPr>
            <a:normAutofit/>
          </a:bodyPr>
          <a:lstStyle/>
          <a:p>
            <a:r>
              <a:rPr lang="cs-CZ" sz="2400" dirty="0"/>
              <a:t>sochařství - hlavně portréty. </a:t>
            </a:r>
          </a:p>
          <a:p>
            <a:pPr lvl="1"/>
            <a:r>
              <a:rPr lang="cs-CZ" sz="2000" dirty="0"/>
              <a:t>téměř každý významný občan Říma si nechával zhotovovat podobiznu či bustu. </a:t>
            </a:r>
          </a:p>
          <a:p>
            <a:r>
              <a:rPr lang="cs-CZ" sz="2400" dirty="0"/>
              <a:t>sochy,</a:t>
            </a:r>
          </a:p>
          <a:p>
            <a:r>
              <a:rPr lang="cs-CZ" sz="2400" dirty="0"/>
              <a:t>vítězné sloupy, oblouky a obelisky - výjevy z bitev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E067D0B-69FE-484F-8C78-419B2C4B8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290" y="2015734"/>
            <a:ext cx="3148684" cy="345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89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751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DC9DB8F-CA14-4778-BA67-202EB3592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49" y="858792"/>
            <a:ext cx="3122143" cy="204500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D2B1E2F-14D7-4AFE-985E-44C119F94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49" y="3831299"/>
            <a:ext cx="3104943" cy="230542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6383EE9-6C5A-43D3-BD61-B30037ECE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676" y="990238"/>
            <a:ext cx="3252903" cy="489158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524" y="487090"/>
            <a:ext cx="3588174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18DF5DA1-FBD0-42B1-B298-590FBC340F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3518" y="1754943"/>
            <a:ext cx="3252903" cy="336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443009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5C3D674-3D59-4E93-80CA-0C0A9095E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84B8F8-FDC9-498B-9960-5D7260AFC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417737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60402BCA-25C9-4E81-8E55-BDB6E86C7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4176511" cy="1049235"/>
          </a:xfrm>
        </p:spPr>
        <p:txBody>
          <a:bodyPr>
            <a:normAutofit/>
          </a:bodyPr>
          <a:lstStyle/>
          <a:p>
            <a:r>
              <a:rPr lang="cs-CZ" dirty="0"/>
              <a:t>hygiena, lékařství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2A81E1-BCBE-426B-8C09-33274E69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BA2C9A-3A84-4404-BD97-F730605F2B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1" y="2015732"/>
            <a:ext cx="4172212" cy="3450613"/>
          </a:xfrm>
        </p:spPr>
        <p:txBody>
          <a:bodyPr>
            <a:noAutofit/>
          </a:bodyPr>
          <a:lstStyle/>
          <a:p>
            <a:r>
              <a:rPr lang="cs-CZ" sz="2400" dirty="0"/>
              <a:t>v římské říši se dbalo na čistotu,</a:t>
            </a:r>
          </a:p>
          <a:p>
            <a:pPr lvl="1"/>
            <a:r>
              <a:rPr lang="cs-CZ" sz="2400" dirty="0"/>
              <a:t>velký rozvoj zažila hygiena a lázeňství</a:t>
            </a:r>
          </a:p>
          <a:p>
            <a:r>
              <a:rPr lang="cs-CZ" sz="2400" dirty="0"/>
              <a:t>lékařství patřilo k důležitým oborům, které se pokoušely prodloužit život římských občanů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7458C8F-184C-4B16-BCE9-F0CCB91D2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411" y="2137675"/>
            <a:ext cx="4960442" cy="19965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D1DDD4-5BB3-45BA-B9B3-06B62299A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24DAE64-2302-42EA-8239-F2F0775CA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518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D0AB3F-B82D-464E-8522-2ADE8F66B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Kultura antického </a:t>
            </a:r>
            <a:r>
              <a:rPr lang="cs-CZ" dirty="0" err="1"/>
              <a:t>říma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855750-1BDF-4306-A351-AE481AC075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cs-CZ" sz="2200" dirty="0"/>
              <a:t>literatura psána především latinsky (řecky), latinská </a:t>
            </a:r>
            <a:r>
              <a:rPr lang="cs-CZ" sz="2200" dirty="0" err="1"/>
              <a:t>abcd</a:t>
            </a:r>
            <a:r>
              <a:rPr lang="cs-CZ" sz="2200" dirty="0"/>
              <a:t> vznikla z řecké</a:t>
            </a:r>
          </a:p>
          <a:p>
            <a:pPr>
              <a:lnSpc>
                <a:spcPct val="110000"/>
              </a:lnSpc>
            </a:pPr>
            <a:r>
              <a:rPr lang="cs-CZ" sz="2200" dirty="0"/>
              <a:t>latina – jazyk učenců, později šiřitelů křesťanské víry</a:t>
            </a:r>
          </a:p>
          <a:p>
            <a:pPr>
              <a:lnSpc>
                <a:spcPct val="110000"/>
              </a:lnSpc>
            </a:pPr>
            <a:r>
              <a:rPr lang="cs-CZ" sz="2200" dirty="0"/>
              <a:t>stavby – oblouky, klenby, sloupy</a:t>
            </a:r>
          </a:p>
          <a:p>
            <a:pPr lvl="1">
              <a:lnSpc>
                <a:spcPct val="110000"/>
              </a:lnSpc>
            </a:pPr>
            <a:r>
              <a:rPr lang="cs-CZ" sz="2000" dirty="0"/>
              <a:t>církevní  - chrámy</a:t>
            </a:r>
          </a:p>
          <a:p>
            <a:pPr lvl="1">
              <a:lnSpc>
                <a:spcPct val="110000"/>
              </a:lnSpc>
            </a:pPr>
            <a:r>
              <a:rPr lang="cs-CZ" sz="2200" dirty="0"/>
              <a:t>světské - veřejné budovy, domy</a:t>
            </a:r>
          </a:p>
          <a:p>
            <a:pPr lvl="1">
              <a:lnSpc>
                <a:spcPct val="110000"/>
              </a:lnSpc>
            </a:pPr>
            <a:r>
              <a:rPr lang="cs-CZ" sz="2200" dirty="0"/>
              <a:t>užitkové – silnice, akvadukty, viadukty</a:t>
            </a:r>
          </a:p>
          <a:p>
            <a:pPr lvl="2">
              <a:lnSpc>
                <a:spcPct val="110000"/>
              </a:lnSpc>
            </a:pPr>
            <a:r>
              <a:rPr lang="cs-CZ" sz="2200" dirty="0"/>
              <a:t>rozsáhlá silniční síť propojující města v římském impériu</a:t>
            </a:r>
          </a:p>
          <a:p>
            <a:pPr>
              <a:lnSpc>
                <a:spcPct val="110000"/>
              </a:lnSpc>
            </a:pPr>
            <a:r>
              <a:rPr lang="cs-CZ" sz="2200" dirty="0"/>
              <a:t>nástěnné malby, fresky, mozaiky, sochy</a:t>
            </a:r>
          </a:p>
          <a:p>
            <a:r>
              <a:rPr lang="cs-CZ" sz="2200" dirty="0"/>
              <a:t>rozvoj hygieny a lázeňství</a:t>
            </a:r>
          </a:p>
          <a:p>
            <a:pPr lvl="2">
              <a:lnSpc>
                <a:spcPct val="110000"/>
              </a:lnSpc>
            </a:pPr>
            <a:endParaRPr lang="cs-CZ" sz="2000" dirty="0"/>
          </a:p>
          <a:p>
            <a:pPr>
              <a:lnSpc>
                <a:spcPct val="110000"/>
              </a:lnSpc>
            </a:pPr>
            <a:endParaRPr lang="cs-CZ" dirty="0"/>
          </a:p>
          <a:p>
            <a:pPr>
              <a:lnSpc>
                <a:spcPct val="110000"/>
              </a:lnSpc>
            </a:pPr>
            <a:endParaRPr lang="cs-CZ" sz="2000" dirty="0"/>
          </a:p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961EC9B-6F2F-4ECA-9C8B-2527A59C4493}"/>
              </a:ext>
            </a:extLst>
          </p:cNvPr>
          <p:cNvSpPr txBox="1"/>
          <p:nvPr/>
        </p:nvSpPr>
        <p:spPr>
          <a:xfrm>
            <a:off x="8276897" y="157655"/>
            <a:ext cx="2777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zápisky</a:t>
            </a:r>
          </a:p>
        </p:txBody>
      </p:sp>
    </p:spTree>
    <p:extLst>
      <p:ext uri="{BB962C8B-B14F-4D97-AF65-F5344CB8AC3E}">
        <p14:creationId xmlns:p14="http://schemas.microsoft.com/office/powerpoint/2010/main" val="1826749489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80927D-9943-40E3-BD08-0BE21D47D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pokyny k práci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AE9A62B-F89C-453D-8296-B94C5F370E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pročtěte prezentaci </a:t>
            </a:r>
            <a:r>
              <a:rPr lang="cs-CZ" dirty="0">
                <a:sym typeface="Wingdings" panose="05000000000000000000" pitchFamily="2" charset="2"/>
              </a:rPr>
              <a:t></a:t>
            </a:r>
            <a:endParaRPr lang="cs-CZ" dirty="0"/>
          </a:p>
          <a:p>
            <a:r>
              <a:rPr lang="cs-CZ" dirty="0"/>
              <a:t>opište text z posledního listu prezentace, zápisky vyfoťte a zašlete do neděle 14. 6. 2020 na </a:t>
            </a:r>
            <a:r>
              <a:rPr lang="cs-CZ" dirty="0">
                <a:hlinkClick r:id="rId2"/>
              </a:rPr>
              <a:t>ksandova.jitka@zsbrve.cz</a:t>
            </a:r>
            <a:endParaRPr lang="cs-CZ" dirty="0"/>
          </a:p>
          <a:p>
            <a:r>
              <a:rPr lang="cs-CZ" dirty="0"/>
              <a:t>pro inspiraci</a:t>
            </a:r>
          </a:p>
          <a:p>
            <a:pPr lvl="1"/>
            <a:r>
              <a:rPr lang="cs-CZ">
                <a:hlinkClick r:id="rId3"/>
              </a:rPr>
              <a:t>https://www.youtube.com/watch?v=AhYXcwbGVL4</a:t>
            </a:r>
            <a:endParaRPr lang="cs-CZ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4409902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5C3D674-3D59-4E93-80CA-0C0A9095E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84B8F8-FDC9-498B-9960-5D7260AFC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417737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B421EDD2-7AB3-4818-A267-2F9877CC1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4176511" cy="1049235"/>
          </a:xfrm>
        </p:spPr>
        <p:txBody>
          <a:bodyPr>
            <a:normAutofit/>
          </a:bodyPr>
          <a:lstStyle/>
          <a:p>
            <a:r>
              <a:rPr lang="cs-CZ" dirty="0"/>
              <a:t>umění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2A81E1-BCBE-426B-8C09-33274E69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49F843-E06A-4D1A-9887-BCEF44404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1" y="2015732"/>
            <a:ext cx="4172212" cy="3450613"/>
          </a:xfrm>
        </p:spPr>
        <p:txBody>
          <a:bodyPr>
            <a:normAutofit/>
          </a:bodyPr>
          <a:lstStyle/>
          <a:p>
            <a:r>
              <a:rPr lang="cs-CZ" sz="2400" dirty="0"/>
              <a:t>uzavírá období antiky</a:t>
            </a:r>
          </a:p>
          <a:p>
            <a:r>
              <a:rPr lang="cs-CZ" sz="2400" dirty="0"/>
              <a:t>v pozdním období pronikal vliv křesťanství</a:t>
            </a:r>
          </a:p>
          <a:p>
            <a:r>
              <a:rPr lang="cs-CZ" sz="2400" dirty="0"/>
              <a:t>řecké a antické tradice přebíralo byzantské umění (východní část říše)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2E942F5-3928-4A39-9F79-AF72C7E2F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411" y="1250996"/>
            <a:ext cx="4960442" cy="37699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D1DDD4-5BB3-45BA-B9B3-06B62299A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24DAE64-2302-42EA-8239-F2F0775CA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31408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DF2BAF-E681-4807-82BB-32BDD9BBF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r>
              <a:rPr lang="cs-CZ" dirty="0"/>
              <a:t>jazyk a literatura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7C8F37-DBB1-4367-AC14-A126B1570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4"/>
            <a:ext cx="6195784" cy="3450613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cs-CZ" dirty="0"/>
              <a:t>psána především latinsky (řecky)</a:t>
            </a:r>
          </a:p>
          <a:p>
            <a:pPr lvl="1">
              <a:lnSpc>
                <a:spcPct val="110000"/>
              </a:lnSpc>
            </a:pPr>
            <a:r>
              <a:rPr lang="cs-CZ" sz="2000" dirty="0"/>
              <a:t>latinská abeceda vznikla z řecké</a:t>
            </a:r>
          </a:p>
          <a:p>
            <a:pPr lvl="1">
              <a:lnSpc>
                <a:spcPct val="110000"/>
              </a:lnSpc>
            </a:pPr>
            <a:r>
              <a:rPr lang="cs-CZ" sz="2000" dirty="0"/>
              <a:t>římské číslice </a:t>
            </a:r>
          </a:p>
          <a:p>
            <a:pPr>
              <a:lnSpc>
                <a:spcPct val="110000"/>
              </a:lnSpc>
            </a:pPr>
            <a:r>
              <a:rPr lang="cs-CZ" dirty="0"/>
              <a:t>latina se stala hlavním jazykem pro učence, literární autory a později také pro představitele křesťanské víry</a:t>
            </a:r>
          </a:p>
          <a:p>
            <a:pPr>
              <a:lnSpc>
                <a:spcPct val="110000"/>
              </a:lnSpc>
            </a:pPr>
            <a:r>
              <a:rPr lang="cs-CZ" dirty="0"/>
              <a:t>po zániku západořímské říše se latina stala základem tzv. románských jazyků</a:t>
            </a:r>
          </a:p>
          <a:p>
            <a:pPr lvl="1">
              <a:lnSpc>
                <a:spcPct val="110000"/>
              </a:lnSpc>
            </a:pPr>
            <a:r>
              <a:rPr lang="cs-CZ" sz="2000" dirty="0"/>
              <a:t>X východní část říše - opět řečtina</a:t>
            </a:r>
          </a:p>
          <a:p>
            <a:pPr>
              <a:lnSpc>
                <a:spcPct val="110000"/>
              </a:lnSpc>
            </a:pPr>
            <a:r>
              <a:rPr lang="cs-CZ" dirty="0"/>
              <a:t>básně, hrdinské a historické eposy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B9BB7B2-C319-4DB3-9AF4-72B42E32F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756" y="2673015"/>
            <a:ext cx="2926098" cy="213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329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AA6944-0D27-43FC-9652-F709F5629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r>
              <a:rPr lang="cs-CZ" dirty="0"/>
              <a:t>Vzdělanost a věda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2F22D9-5AB3-486F-A02A-B0AA9F9EB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4"/>
            <a:ext cx="6195784" cy="3450613"/>
          </a:xfrm>
        </p:spPr>
        <p:txBody>
          <a:bodyPr>
            <a:noAutofit/>
          </a:bodyPr>
          <a:lstStyle/>
          <a:p>
            <a:r>
              <a:rPr lang="cs-CZ" sz="2400" dirty="0"/>
              <a:t>většina svobodných římských občanů dovedla číst a psát</a:t>
            </a:r>
          </a:p>
          <a:p>
            <a:r>
              <a:rPr lang="cs-CZ" sz="2400" dirty="0"/>
              <a:t>Římané se významně zabývali historií</a:t>
            </a:r>
          </a:p>
          <a:p>
            <a:r>
              <a:rPr lang="cs-CZ" sz="2400" dirty="0"/>
              <a:t>z Řecka do Říma proudilo množství filosofických myšlenek</a:t>
            </a:r>
          </a:p>
          <a:p>
            <a:pPr lvl="1"/>
            <a:r>
              <a:rPr lang="cs-CZ" sz="2000" dirty="0"/>
              <a:t>etické problémy</a:t>
            </a:r>
          </a:p>
          <a:p>
            <a:pPr lvl="1"/>
            <a:r>
              <a:rPr lang="cs-CZ" sz="2000" dirty="0"/>
              <a:t>právo</a:t>
            </a:r>
          </a:p>
          <a:p>
            <a:r>
              <a:rPr lang="cs-CZ" sz="2400" dirty="0"/>
              <a:t>významnou úlohu měly přírodní vědy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664E3E5-072E-4283-AB53-BFCD3E94E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5850" y="2015734"/>
            <a:ext cx="2311910" cy="345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167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76AAD9-B371-4219-9E6D-78D5A4D4D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r>
              <a:rPr lang="cs-CZ" dirty="0"/>
              <a:t>architektura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F8E088-6B02-4610-99CA-0548C4786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4"/>
            <a:ext cx="5185704" cy="3450613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cs-CZ" dirty="0"/>
              <a:t>ve velkém přejímání od Řeků – aktualizováno pro potřeby Římanů</a:t>
            </a:r>
          </a:p>
          <a:p>
            <a:pPr>
              <a:lnSpc>
                <a:spcPct val="110000"/>
              </a:lnSpc>
            </a:pPr>
            <a:r>
              <a:rPr lang="cs-CZ" dirty="0"/>
              <a:t>stavby </a:t>
            </a:r>
          </a:p>
          <a:p>
            <a:pPr lvl="1">
              <a:lnSpc>
                <a:spcPct val="110000"/>
              </a:lnSpc>
            </a:pPr>
            <a:r>
              <a:rPr lang="cs-CZ" sz="2000" dirty="0"/>
              <a:t>církevní  - chrámy</a:t>
            </a:r>
          </a:p>
          <a:p>
            <a:pPr lvl="1">
              <a:lnSpc>
                <a:spcPct val="110000"/>
              </a:lnSpc>
            </a:pPr>
            <a:r>
              <a:rPr lang="cs-CZ" sz="2000" dirty="0"/>
              <a:t>světské stavby - veřejné budovy, domy</a:t>
            </a:r>
          </a:p>
          <a:p>
            <a:pPr lvl="1">
              <a:lnSpc>
                <a:spcPct val="110000"/>
              </a:lnSpc>
            </a:pPr>
            <a:r>
              <a:rPr lang="cs-CZ" sz="2000" dirty="0"/>
              <a:t>užitkové – silnice, akvadukty, viadukty</a:t>
            </a:r>
          </a:p>
          <a:p>
            <a:pPr lvl="2">
              <a:lnSpc>
                <a:spcPct val="110000"/>
              </a:lnSpc>
            </a:pPr>
            <a:r>
              <a:rPr lang="cs-CZ" sz="2000" dirty="0"/>
              <a:t>rozsáhlá silniční síť propojující města v římském impériu</a:t>
            </a:r>
          </a:p>
        </p:txBody>
      </p:sp>
      <p:pic>
        <p:nvPicPr>
          <p:cNvPr id="4" name="Obrázek 3" descr="Obsah obrázku stůl, kobereček&#10;&#10;Popis byl vytvořen automaticky">
            <a:extLst>
              <a:ext uri="{FF2B5EF4-FFF2-40B4-BE49-F238E27FC236}">
                <a16:creationId xmlns:a16="http://schemas.microsoft.com/office/drawing/2014/main" id="{30CA781A-23C0-4046-A187-BEEF4E460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6241" y="2359928"/>
            <a:ext cx="3434180" cy="264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431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5C3D674-3D59-4E93-80CA-0C0A9095E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84B8F8-FDC9-498B-9960-5D7260AFC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417737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2376AAD9-B371-4219-9E6D-78D5A4D4D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4176511" cy="1049235"/>
          </a:xfrm>
        </p:spPr>
        <p:txBody>
          <a:bodyPr>
            <a:normAutofit/>
          </a:bodyPr>
          <a:lstStyle/>
          <a:p>
            <a:r>
              <a:rPr lang="cs-CZ" dirty="0"/>
              <a:t>architektura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2A81E1-BCBE-426B-8C09-33274E69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F8E088-6B02-4610-99CA-0548C4786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1" y="2015732"/>
            <a:ext cx="4172212" cy="3450613"/>
          </a:xfrm>
        </p:spPr>
        <p:txBody>
          <a:bodyPr>
            <a:normAutofit/>
          </a:bodyPr>
          <a:lstStyle/>
          <a:p>
            <a:r>
              <a:rPr lang="cs-CZ" sz="2400" dirty="0"/>
              <a:t>velké množství  oblouků a kleneb</a:t>
            </a:r>
          </a:p>
          <a:p>
            <a:r>
              <a:rPr lang="cs-CZ" sz="2400" dirty="0"/>
              <a:t>stavby byly </a:t>
            </a:r>
            <a:r>
              <a:rPr lang="cs-CZ" sz="2400" dirty="0" err="1"/>
              <a:t>sochařsky</a:t>
            </a:r>
            <a:r>
              <a:rPr lang="cs-CZ" sz="2400" dirty="0"/>
              <a:t> vyzdobeny</a:t>
            </a:r>
          </a:p>
          <a:p>
            <a:pPr lvl="1"/>
            <a:r>
              <a:rPr lang="cs-CZ" sz="2400" dirty="0"/>
              <a:t>velké množství sloupů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85AAC3E-542B-49B1-9E28-FC4FCB383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411" y="1418411"/>
            <a:ext cx="4960442" cy="34351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9D1DDD4-5BB3-45BA-B9B3-06B62299A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24DAE64-2302-42EA-8239-F2F0775CA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2612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3965C9C-A1D4-443A-B671-8A1CD3FC76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85" r="-3" b="-3"/>
          <a:stretch/>
        </p:blipFill>
        <p:spPr>
          <a:xfrm>
            <a:off x="653467" y="643468"/>
            <a:ext cx="6812926" cy="48344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73282AD8-F296-4580-8B1B-1838A639C8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085" r="10216" b="-3"/>
          <a:stretch/>
        </p:blipFill>
        <p:spPr>
          <a:xfrm>
            <a:off x="7644810" y="643468"/>
            <a:ext cx="3903728" cy="48344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3406198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1296FC2-A5C0-4216-AE20-2026205FF4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236" b="-1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125040A-FE56-4A5D-90FA-04E1F222AB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69" r="21942" b="1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4664D268-8AE5-44EE-A505-07AC49B581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272" r="5973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12224835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5C3D674-3D59-4E93-80CA-0C0A9095E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884B8F8-FDC9-498B-9960-5D7260AFC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417737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D07B77BB-0E5C-4B14-A540-3CF43853A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4176511" cy="1049235"/>
          </a:xfrm>
        </p:spPr>
        <p:txBody>
          <a:bodyPr>
            <a:normAutofit/>
          </a:bodyPr>
          <a:lstStyle/>
          <a:p>
            <a:r>
              <a:rPr lang="cs-CZ" dirty="0"/>
              <a:t>malířství, sochařství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F2A81E1-BCBE-426B-8C09-33274E69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B93FF2-6CAA-451C-9D6A-020E53FAD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1" y="2015732"/>
            <a:ext cx="4172212" cy="345061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cs-CZ" dirty="0"/>
              <a:t>nástěnné malby</a:t>
            </a:r>
          </a:p>
          <a:p>
            <a:pPr lvl="1">
              <a:lnSpc>
                <a:spcPct val="110000"/>
              </a:lnSpc>
            </a:pPr>
            <a:r>
              <a:rPr lang="cs-CZ" sz="2000" dirty="0"/>
              <a:t>v domech, si Římané nechali malovat umělé průzory, sloupy a další prvky, které opticky zvětšovaly prostor místnosti</a:t>
            </a:r>
          </a:p>
          <a:p>
            <a:pPr>
              <a:lnSpc>
                <a:spcPct val="110000"/>
              </a:lnSpc>
            </a:pPr>
            <a:r>
              <a:rPr lang="cs-CZ" dirty="0"/>
              <a:t>mozaiky</a:t>
            </a:r>
          </a:p>
          <a:p>
            <a:pPr lvl="1">
              <a:lnSpc>
                <a:spcPct val="110000"/>
              </a:lnSpc>
            </a:pPr>
            <a:r>
              <a:rPr lang="cs-CZ" sz="2000" dirty="0"/>
              <a:t>zdobeny stěny paláců, náboženských staveb i domů občanů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7C479DD-7266-4DA7-A490-0F97513C5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411" y="1486617"/>
            <a:ext cx="4960442" cy="329869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9D1DDD4-5BB3-45BA-B9B3-06B62299A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24DAE64-2302-42EA-8239-F2F0775CA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94626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Galerie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377</Words>
  <Application>Microsoft Office PowerPoint</Application>
  <PresentationFormat>Širokoúhlá obrazovka</PresentationFormat>
  <Paragraphs>64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7" baseType="lpstr">
      <vt:lpstr>Arial</vt:lpstr>
      <vt:lpstr>Gill Sans MT</vt:lpstr>
      <vt:lpstr>Galerie</vt:lpstr>
      <vt:lpstr>antický řím</vt:lpstr>
      <vt:lpstr>umění</vt:lpstr>
      <vt:lpstr>jazyk a literatura</vt:lpstr>
      <vt:lpstr>Vzdělanost a věda</vt:lpstr>
      <vt:lpstr>architektura</vt:lpstr>
      <vt:lpstr>architektura</vt:lpstr>
      <vt:lpstr>Prezentace aplikace PowerPoint</vt:lpstr>
      <vt:lpstr>Prezentace aplikace PowerPoint</vt:lpstr>
      <vt:lpstr>malířství, sochařství</vt:lpstr>
      <vt:lpstr>malířství, sochařství</vt:lpstr>
      <vt:lpstr>Prezentace aplikace PowerPoint</vt:lpstr>
      <vt:lpstr>hygiena, lékařství</vt:lpstr>
      <vt:lpstr>Kultura antického říma</vt:lpstr>
      <vt:lpstr>pokyny k práci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antický řím</dc:title>
  <dc:creator>Kšandová Jitka</dc:creator>
  <cp:lastModifiedBy>Kšandová Jitka</cp:lastModifiedBy>
  <cp:revision>9</cp:revision>
  <dcterms:created xsi:type="dcterms:W3CDTF">2020-06-03T07:32:37Z</dcterms:created>
  <dcterms:modified xsi:type="dcterms:W3CDTF">2020-06-03T08:57:55Z</dcterms:modified>
</cp:coreProperties>
</file>