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1" r:id="rId4"/>
    <p:sldId id="266" r:id="rId5"/>
    <p:sldId id="259" r:id="rId6"/>
    <p:sldId id="262" r:id="rId7"/>
    <p:sldId id="265" r:id="rId8"/>
    <p:sldId id="257" r:id="rId9"/>
    <p:sldId id="258" r:id="rId10"/>
    <p:sldId id="267" r:id="rId11"/>
    <p:sldId id="263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ksandova.jitka@zsbrve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771236-315C-41B3-9A99-46F9AA0522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BOlševická</a:t>
            </a:r>
            <a:r>
              <a:rPr lang="cs-CZ" dirty="0"/>
              <a:t> revoluce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895D99E-C816-4B88-8E55-8C20343A14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 </a:t>
            </a:r>
            <a:r>
              <a:rPr lang="cs-CZ" dirty="0" err="1"/>
              <a:t>rusku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7267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C5D3AC34-814A-4DDC-9194-FE600658A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cs-CZ" dirty="0"/>
              <a:t>po podepsání míru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DACDCF-E31D-4016-AD99-3DE8F2781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/>
          </a:bodyPr>
          <a:lstStyle/>
          <a:p>
            <a:r>
              <a:rPr lang="cs-CZ" dirty="0"/>
              <a:t>Bolševici upřeli pozornost na upevnění své moci v Rusku a změn ve společnosti v duchu komunistické ideologie</a:t>
            </a:r>
          </a:p>
          <a:p>
            <a:r>
              <a:rPr lang="cs-CZ" dirty="0"/>
              <a:t>Bolševici nastolili vládu jedné strany a tvrdě likvidovali své odpůrce</a:t>
            </a:r>
          </a:p>
          <a:p>
            <a:r>
              <a:rPr lang="cs-CZ" dirty="0"/>
              <a:t>všechny podniky byly zestátněny</a:t>
            </a:r>
          </a:p>
          <a:p>
            <a:r>
              <a:rPr lang="cs-CZ" dirty="0"/>
              <a:t>likvidace bohatých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Picture 6" descr="russia_civil_war_masakry">
            <a:extLst>
              <a:ext uri="{FF2B5EF4-FFF2-40B4-BE49-F238E27FC236}">
                <a16:creationId xmlns:a16="http://schemas.microsoft.com/office/drawing/2014/main" id="{AE33306D-F82E-4CEE-8300-6158B50F1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1" y="1672634"/>
            <a:ext cx="4960442" cy="292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805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F2221B2B-E2D1-4730-B37A-FCB4631EC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cs-CZ" dirty="0"/>
              <a:t>1918 vyvraždění carské rodiny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9D5465-2428-44FF-BD5C-FF443103B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/>
              <a:t>červenec</a:t>
            </a:r>
            <a:r>
              <a:rPr lang="cs-CZ" altLang="cs-CZ" b="1" dirty="0"/>
              <a:t> </a:t>
            </a:r>
          </a:p>
          <a:p>
            <a:pPr>
              <a:spcBef>
                <a:spcPct val="50000"/>
              </a:spcBef>
            </a:pPr>
            <a:r>
              <a:rPr lang="cs-CZ" altLang="cs-CZ" b="1" dirty="0"/>
              <a:t>Jekatěrinburg</a:t>
            </a:r>
          </a:p>
          <a:p>
            <a:pPr>
              <a:spcBef>
                <a:spcPct val="50000"/>
              </a:spcBef>
            </a:pPr>
            <a:r>
              <a:rPr lang="cs-CZ" altLang="cs-CZ" b="1" dirty="0"/>
              <a:t>postříleni bolševiky</a:t>
            </a:r>
          </a:p>
          <a:p>
            <a:endParaRPr lang="cs-CZ" dirty="0"/>
          </a:p>
        </p:txBody>
      </p:sp>
      <p:pic>
        <p:nvPicPr>
          <p:cNvPr id="4" name="Picture 17" descr="ANd9GcR9UQCsPMXt0wkzeN5bEP8LQlBiZOA6IeA5-0vz1r2xPRus4MMCUApnQHBxlA">
            <a:extLst>
              <a:ext uri="{FF2B5EF4-FFF2-40B4-BE49-F238E27FC236}">
                <a16:creationId xmlns:a16="http://schemas.microsoft.com/office/drawing/2014/main" id="{797D5B35-FC92-4CDD-8841-C37A43D7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68" y="805583"/>
            <a:ext cx="4959528" cy="466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874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712E57-FE4E-41DA-9F0A-C3EDF703B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RUsko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658E22-3845-4E6B-91BC-27D4E6EDB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932038" cy="361259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cs-CZ" altLang="cs-CZ" dirty="0"/>
              <a:t>velké sociální rozdíly a problémy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zaostalé rolnictvo, velká chudoba, nevzdělanost</a:t>
            </a:r>
          </a:p>
          <a:p>
            <a:pPr>
              <a:spcBef>
                <a:spcPct val="50000"/>
              </a:spcBef>
            </a:pPr>
            <a:r>
              <a:rPr lang="cs-CZ" altLang="cs-CZ" dirty="0"/>
              <a:t>bojovalo na straně Dohody.</a:t>
            </a:r>
          </a:p>
          <a:p>
            <a:pPr lvl="1"/>
            <a:r>
              <a:rPr lang="cs-CZ" sz="2000" dirty="0"/>
              <a:t>špatní velitelé, nedůvěra k carovi, nedostatečná výzbroj vojáků, problémy se zásobováním</a:t>
            </a:r>
          </a:p>
          <a:p>
            <a:pPr>
              <a:spcBef>
                <a:spcPct val="50000"/>
              </a:spcBef>
            </a:pPr>
            <a:r>
              <a:rPr lang="cs-CZ" altLang="cs-CZ" dirty="0"/>
              <a:t>válka zhoršila bídu většiny obyvatel a vedla k revoluci</a:t>
            </a:r>
          </a:p>
          <a:p>
            <a:r>
              <a:rPr lang="cs-CZ" altLang="cs-CZ" b="1" u="sng" dirty="0">
                <a:solidFill>
                  <a:schemeClr val="accent1"/>
                </a:solidFill>
              </a:rPr>
              <a:t>únorová revoluce</a:t>
            </a:r>
            <a:r>
              <a:rPr lang="cs-CZ" altLang="cs-CZ" b="1" dirty="0">
                <a:solidFill>
                  <a:schemeClr val="accent1"/>
                </a:solidFill>
              </a:rPr>
              <a:t>: únorové protesty v Petrohradu </a:t>
            </a:r>
            <a:r>
              <a:rPr lang="cs-CZ" altLang="cs-CZ" b="1" dirty="0">
                <a:solidFill>
                  <a:schemeClr val="accent1"/>
                </a:solidFill>
                <a:sym typeface="Symbol" panose="05050102010706020507" pitchFamily="18" charset="2"/>
              </a:rPr>
              <a:t></a:t>
            </a:r>
            <a:r>
              <a:rPr lang="cs-CZ" altLang="cs-CZ" b="1" dirty="0">
                <a:solidFill>
                  <a:schemeClr val="accent1"/>
                </a:solidFill>
              </a:rPr>
              <a:t> abdikace cara</a:t>
            </a:r>
          </a:p>
          <a:p>
            <a:pPr lvl="1">
              <a:lnSpc>
                <a:spcPct val="80000"/>
              </a:lnSpc>
            </a:pPr>
            <a:r>
              <a:rPr lang="cs-CZ" altLang="cs-CZ" sz="2000" b="1" u="sng" dirty="0">
                <a:solidFill>
                  <a:schemeClr val="accent1"/>
                </a:solidFill>
              </a:rPr>
              <a:t>vzestup bolševiků</a:t>
            </a:r>
            <a:r>
              <a:rPr lang="cs-CZ" altLang="cs-CZ" sz="2000" b="1" dirty="0">
                <a:solidFill>
                  <a:schemeClr val="accent1"/>
                </a:solidFill>
              </a:rPr>
              <a:t> </a:t>
            </a:r>
          </a:p>
          <a:p>
            <a:pPr lvl="2">
              <a:lnSpc>
                <a:spcPct val="80000"/>
              </a:lnSpc>
            </a:pPr>
            <a:r>
              <a:rPr lang="cs-CZ" altLang="cs-CZ" sz="2000" b="1" dirty="0">
                <a:solidFill>
                  <a:schemeClr val="accent1"/>
                </a:solidFill>
              </a:rPr>
              <a:t>podpora Německa</a:t>
            </a:r>
          </a:p>
          <a:p>
            <a:pPr lvl="2">
              <a:lnSpc>
                <a:spcPct val="80000"/>
              </a:lnSpc>
            </a:pPr>
            <a:r>
              <a:rPr lang="cs-CZ" altLang="cs-CZ" sz="2000" b="1" dirty="0">
                <a:solidFill>
                  <a:schemeClr val="accent1"/>
                </a:solidFill>
              </a:rPr>
              <a:t>populismus</a:t>
            </a:r>
          </a:p>
          <a:p>
            <a:pPr>
              <a:spcBef>
                <a:spcPct val="50000"/>
              </a:spcBef>
            </a:pPr>
            <a:endParaRPr lang="cs-CZ" altLang="cs-CZ" dirty="0"/>
          </a:p>
          <a:p>
            <a:pPr>
              <a:lnSpc>
                <a:spcPct val="80000"/>
              </a:lnSpc>
            </a:pPr>
            <a:endParaRPr lang="cs-CZ" altLang="cs-CZ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0DF2CBE-5EF3-4D28-A279-C6EBC03BA377}"/>
              </a:ext>
            </a:extLst>
          </p:cNvPr>
          <p:cNvSpPr txBox="1"/>
          <p:nvPr/>
        </p:nvSpPr>
        <p:spPr>
          <a:xfrm>
            <a:off x="7566991" y="344557"/>
            <a:ext cx="272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zápis</a:t>
            </a:r>
          </a:p>
        </p:txBody>
      </p:sp>
    </p:spTree>
    <p:extLst>
      <p:ext uri="{BB962C8B-B14F-4D97-AF65-F5344CB8AC3E}">
        <p14:creationId xmlns:p14="http://schemas.microsoft.com/office/powerpoint/2010/main" val="3100764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712E57-FE4E-41DA-9F0A-C3EDF703B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RUsko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658E22-3845-4E6B-91BC-27D4E6EDB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932038" cy="3612591"/>
          </a:xfrm>
        </p:spPr>
        <p:txBody>
          <a:bodyPr>
            <a:noAutofit/>
          </a:bodyPr>
          <a:lstStyle/>
          <a:p>
            <a:r>
              <a:rPr lang="cs-CZ" altLang="cs-CZ" b="1" u="sng" dirty="0"/>
              <a:t>říjnová revoluce</a:t>
            </a:r>
            <a:r>
              <a:rPr lang="cs-CZ" altLang="cs-CZ" dirty="0"/>
              <a:t>: 25. října (podle juliánského kalendáře, podle gregoriánského 7. listopadu)</a:t>
            </a:r>
          </a:p>
          <a:p>
            <a:pPr lvl="1"/>
            <a:r>
              <a:rPr lang="cs-CZ" altLang="cs-CZ" dirty="0"/>
              <a:t>bolševický převrat</a:t>
            </a:r>
          </a:p>
          <a:p>
            <a:pPr lvl="1"/>
            <a:r>
              <a:rPr lang="cs-CZ" altLang="cs-CZ" dirty="0"/>
              <a:t>obsazena významná místa v hl. městě Petrohradě</a:t>
            </a:r>
          </a:p>
          <a:p>
            <a:r>
              <a:rPr lang="cs-CZ" altLang="cs-CZ" dirty="0"/>
              <a:t>3. března 1918  podepsalo Rusko Brestlitevský mír (s Německem a R-U) a přestalo válčit</a:t>
            </a:r>
          </a:p>
          <a:p>
            <a:r>
              <a:rPr lang="cs-CZ" dirty="0"/>
              <a:t>v Rusku a změny ve společnosti v duchu komunistické ideologie</a:t>
            </a:r>
          </a:p>
          <a:p>
            <a:pPr lvl="1"/>
            <a:r>
              <a:rPr lang="cs-CZ" dirty="0"/>
              <a:t>vláda jedné strany, likvidování odpůrců</a:t>
            </a:r>
          </a:p>
          <a:p>
            <a:pPr lvl="1"/>
            <a:r>
              <a:rPr lang="cs-CZ" dirty="0"/>
              <a:t>všechny podniky byly zestátněny</a:t>
            </a:r>
          </a:p>
          <a:p>
            <a:r>
              <a:rPr lang="cs-CZ" dirty="0"/>
              <a:t>1918 – vyvražděna carská rodina</a:t>
            </a:r>
          </a:p>
          <a:p>
            <a:endParaRPr lang="cs-CZ" altLang="cs-CZ" dirty="0"/>
          </a:p>
          <a:p>
            <a:pPr lvl="1"/>
            <a:endParaRPr lang="cs-CZ" altLang="cs-CZ" dirty="0"/>
          </a:p>
          <a:p>
            <a:pPr>
              <a:spcBef>
                <a:spcPct val="50000"/>
              </a:spcBef>
            </a:pPr>
            <a:endParaRPr lang="cs-CZ" altLang="cs-CZ" dirty="0"/>
          </a:p>
          <a:p>
            <a:pPr>
              <a:lnSpc>
                <a:spcPct val="80000"/>
              </a:lnSpc>
            </a:pPr>
            <a:endParaRPr lang="cs-CZ" altLang="cs-CZ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D8B1557-9588-4D1F-807E-6E0B4D7CB689}"/>
              </a:ext>
            </a:extLst>
          </p:cNvPr>
          <p:cNvSpPr txBox="1"/>
          <p:nvPr/>
        </p:nvSpPr>
        <p:spPr>
          <a:xfrm>
            <a:off x="7566991" y="344557"/>
            <a:ext cx="272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zápis</a:t>
            </a:r>
          </a:p>
        </p:txBody>
      </p:sp>
    </p:spTree>
    <p:extLst>
      <p:ext uri="{BB962C8B-B14F-4D97-AF65-F5344CB8AC3E}">
        <p14:creationId xmlns:p14="http://schemas.microsoft.com/office/powerpoint/2010/main" val="2912853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D982AA-52C1-4418-8182-DCD55E57A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pokyny pro práci, další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D1F742-529C-439A-B5E8-7E71BC053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opsat zápis, vyfotit, zaslat do 14. 6. na </a:t>
            </a:r>
            <a:r>
              <a:rPr lang="cs-CZ" dirty="0">
                <a:hlinkClick r:id="rId2"/>
              </a:rPr>
              <a:t>ksandova.jitka@zsbrve.cz</a:t>
            </a:r>
            <a:endParaRPr lang="cs-CZ" dirty="0"/>
          </a:p>
          <a:p>
            <a:r>
              <a:rPr lang="cs-CZ" dirty="0"/>
              <a:t>učebnice s. 139 – 138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762261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53C590-EC99-4F14-B3A3-E3588036D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Rusko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CB6923-D539-4446-ACE4-C9FDC94A4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2400" b="1" dirty="0">
                <a:solidFill>
                  <a:schemeClr val="accent1"/>
                </a:solidFill>
              </a:rPr>
              <a:t>velké sociální rozdíly a problémy</a:t>
            </a:r>
          </a:p>
          <a:p>
            <a:pPr>
              <a:lnSpc>
                <a:spcPct val="80000"/>
              </a:lnSpc>
            </a:pPr>
            <a:r>
              <a:rPr lang="cs-CZ" altLang="cs-CZ" sz="2400" b="1" dirty="0">
                <a:solidFill>
                  <a:schemeClr val="accent1"/>
                </a:solidFill>
              </a:rPr>
              <a:t>zaostalé rolnictvo, velká chudoba, nevzdělanost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rychlá modernizace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růst  dělnictva, 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až do 1905 samoděržaví, poté omezené pravomoci Dumy (parlament)</a:t>
            </a:r>
          </a:p>
          <a:p>
            <a:pPr>
              <a:lnSpc>
                <a:spcPct val="80000"/>
              </a:lnSpc>
            </a:pPr>
            <a:r>
              <a:rPr lang="cs-CZ" altLang="cs-CZ" sz="2400" b="1" u="sng" dirty="0">
                <a:solidFill>
                  <a:schemeClr val="accent1"/>
                </a:solidFill>
              </a:rPr>
              <a:t>bolševici</a:t>
            </a:r>
            <a:r>
              <a:rPr lang="cs-CZ" altLang="cs-CZ" sz="2400" b="1" dirty="0">
                <a:solidFill>
                  <a:schemeClr val="accent1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cs-CZ" altLang="cs-CZ" sz="2200" b="1" dirty="0">
                <a:solidFill>
                  <a:schemeClr val="accent1"/>
                </a:solidFill>
              </a:rPr>
              <a:t>V. I. Lenin</a:t>
            </a:r>
          </a:p>
          <a:p>
            <a:pPr lvl="1">
              <a:lnSpc>
                <a:spcPct val="80000"/>
              </a:lnSpc>
            </a:pPr>
            <a:r>
              <a:rPr lang="cs-CZ" altLang="cs-CZ" sz="2200" b="1" dirty="0">
                <a:solidFill>
                  <a:schemeClr val="accent1"/>
                </a:solidFill>
              </a:rPr>
              <a:t>revoluce </a:t>
            </a:r>
            <a:r>
              <a:rPr lang="cs-CZ" altLang="cs-CZ" sz="2200" dirty="0"/>
              <a:t>bez ohledu na sílu dělníků, důraz na organizovanou stranu revolucionářů </a:t>
            </a:r>
          </a:p>
          <a:p>
            <a:pPr>
              <a:lnSpc>
                <a:spcPct val="80000"/>
              </a:lnSpc>
            </a:pPr>
            <a:endParaRPr lang="cs-CZ" altLang="cs-CZ" sz="2400" b="1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07335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6954252A-78B3-4489-96EA-FD5471FC0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cs-CZ" b="1" dirty="0"/>
              <a:t>Rusko na počátku války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C78E8E-5D08-4ADE-B3B6-7A50886D5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dirty="0"/>
              <a:t>Rusko bojovalo na straně Dohody.</a:t>
            </a:r>
          </a:p>
          <a:p>
            <a:pPr>
              <a:spcBef>
                <a:spcPct val="50000"/>
              </a:spcBef>
            </a:pPr>
            <a:r>
              <a:rPr lang="cs-CZ" altLang="cs-CZ" sz="2400" dirty="0"/>
              <a:t>válka zhoršila bídu většiny obyvatel a vedla k revoluci</a:t>
            </a:r>
          </a:p>
          <a:p>
            <a:pPr>
              <a:spcBef>
                <a:spcPct val="50000"/>
              </a:spcBef>
            </a:pPr>
            <a:endParaRPr lang="cs-CZ" altLang="cs-CZ" sz="2400" dirty="0"/>
          </a:p>
          <a:p>
            <a:endParaRPr lang="cs-CZ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9213C179-54C6-4C6C-A521-1D907353B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8172" y="805583"/>
            <a:ext cx="3372919" cy="466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3847982F-59E1-4FEB-A329-1F5A050BA3B3}"/>
              </a:ext>
            </a:extLst>
          </p:cNvPr>
          <p:cNvSpPr txBox="1"/>
          <p:nvPr/>
        </p:nvSpPr>
        <p:spPr>
          <a:xfrm>
            <a:off x="6888172" y="5580131"/>
            <a:ext cx="416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car Mikuláš II.</a:t>
            </a:r>
          </a:p>
        </p:txBody>
      </p:sp>
    </p:spTree>
    <p:extLst>
      <p:ext uri="{BB962C8B-B14F-4D97-AF65-F5344CB8AC3E}">
        <p14:creationId xmlns:p14="http://schemas.microsoft.com/office/powerpoint/2010/main" val="3684156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8FD00D1C-D3D0-48DF-BC81-B931C215F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cs-CZ" dirty="0"/>
              <a:t>průběh války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2FB8D9-3D05-475C-98A9-1ACE79561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/>
          </a:bodyPr>
          <a:lstStyle/>
          <a:p>
            <a:r>
              <a:rPr lang="cs-CZ" sz="2400" dirty="0"/>
              <a:t>špatní velitelé</a:t>
            </a:r>
          </a:p>
          <a:p>
            <a:r>
              <a:rPr lang="cs-CZ" sz="2400" dirty="0"/>
              <a:t>nedůvěra k carovi </a:t>
            </a:r>
          </a:p>
          <a:p>
            <a:r>
              <a:rPr lang="cs-CZ" sz="2400" dirty="0"/>
              <a:t>nedostatečná výzbroj vojáků</a:t>
            </a:r>
          </a:p>
          <a:p>
            <a:r>
              <a:rPr lang="cs-CZ" sz="2400" dirty="0"/>
              <a:t>problémy se zásobováním</a:t>
            </a:r>
          </a:p>
          <a:p>
            <a:r>
              <a:rPr lang="cs-CZ" sz="2400" dirty="0"/>
              <a:t>nedostatek kvalitních silnic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73A5B86-E9B3-413A-8533-E902AE02B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1" y="1486617"/>
            <a:ext cx="4960442" cy="32986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819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1CF5E62A-C8CB-4178-81CE-3745887D5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cs-CZ" dirty="0"/>
              <a:t>únor 1917 – zánik monarchie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29411B-5EFC-4E49-BBDA-8946CF15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 lnSpcReduction="10000"/>
          </a:bodyPr>
          <a:lstStyle/>
          <a:p>
            <a:r>
              <a:rPr lang="cs-CZ" altLang="cs-CZ" sz="2400" b="1" u="sng" dirty="0">
                <a:solidFill>
                  <a:schemeClr val="accent1"/>
                </a:solidFill>
              </a:rPr>
              <a:t>únorová revoluce</a:t>
            </a:r>
            <a:r>
              <a:rPr lang="cs-CZ" altLang="cs-CZ" sz="2400" b="1" dirty="0">
                <a:solidFill>
                  <a:schemeClr val="accent1"/>
                </a:solidFill>
              </a:rPr>
              <a:t>: únorové protesty v Petrohradu </a:t>
            </a:r>
            <a:r>
              <a:rPr lang="cs-CZ" altLang="cs-CZ" sz="2400" b="1" dirty="0">
                <a:solidFill>
                  <a:schemeClr val="accent1"/>
                </a:solidFill>
                <a:sym typeface="Symbol" panose="05050102010706020507" pitchFamily="18" charset="2"/>
              </a:rPr>
              <a:t></a:t>
            </a:r>
            <a:r>
              <a:rPr lang="cs-CZ" altLang="cs-CZ" sz="2400" b="1" dirty="0">
                <a:solidFill>
                  <a:schemeClr val="accent1"/>
                </a:solidFill>
              </a:rPr>
              <a:t> abdikace cara</a:t>
            </a:r>
          </a:p>
          <a:p>
            <a:pPr lvl="1">
              <a:lnSpc>
                <a:spcPct val="80000"/>
              </a:lnSpc>
            </a:pPr>
            <a:r>
              <a:rPr lang="cs-CZ" altLang="cs-CZ" sz="2200" b="1" u="sng" dirty="0">
                <a:solidFill>
                  <a:schemeClr val="accent1"/>
                </a:solidFill>
              </a:rPr>
              <a:t>vzestup bolševiků</a:t>
            </a:r>
            <a:r>
              <a:rPr lang="cs-CZ" altLang="cs-CZ" sz="2200" b="1" dirty="0">
                <a:solidFill>
                  <a:schemeClr val="accent1"/>
                </a:solidFill>
              </a:rPr>
              <a:t> </a:t>
            </a:r>
          </a:p>
          <a:p>
            <a:pPr lvl="2">
              <a:lnSpc>
                <a:spcPct val="80000"/>
              </a:lnSpc>
            </a:pPr>
            <a:r>
              <a:rPr lang="cs-CZ" altLang="cs-CZ" sz="2200" b="1" dirty="0">
                <a:solidFill>
                  <a:schemeClr val="accent1"/>
                </a:solidFill>
              </a:rPr>
              <a:t>podpora Německa</a:t>
            </a:r>
          </a:p>
          <a:p>
            <a:pPr lvl="2">
              <a:lnSpc>
                <a:spcPct val="80000"/>
              </a:lnSpc>
            </a:pPr>
            <a:r>
              <a:rPr lang="cs-CZ" altLang="cs-CZ" sz="2200" b="1" dirty="0">
                <a:solidFill>
                  <a:schemeClr val="accent1"/>
                </a:solidFill>
              </a:rPr>
              <a:t>populismus</a:t>
            </a:r>
          </a:p>
          <a:p>
            <a:pPr>
              <a:lnSpc>
                <a:spcPct val="80000"/>
              </a:lnSpc>
            </a:pPr>
            <a:r>
              <a:rPr lang="cs-CZ" sz="2600" dirty="0"/>
              <a:t>V. I. Lenin – heslo Všechnu moc sovětům, půdu rolníkům, okamžitý mír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04E19AC-7FFE-4264-AD6B-19C4216E8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5460" y="805583"/>
            <a:ext cx="3938343" cy="466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75BD520E-80D6-45D6-A3F6-89E7FC359407}"/>
              </a:ext>
            </a:extLst>
          </p:cNvPr>
          <p:cNvSpPr txBox="1"/>
          <p:nvPr/>
        </p:nvSpPr>
        <p:spPr>
          <a:xfrm>
            <a:off x="6605460" y="5466345"/>
            <a:ext cx="3235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V. I. Lenin</a:t>
            </a:r>
          </a:p>
        </p:txBody>
      </p:sp>
    </p:spTree>
    <p:extLst>
      <p:ext uri="{BB962C8B-B14F-4D97-AF65-F5344CB8AC3E}">
        <p14:creationId xmlns:p14="http://schemas.microsoft.com/office/powerpoint/2010/main" val="1775433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42C14A9-3617-46DD-9FC4-ED828A7D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9AB0109-1C89-41F0-9EDF-3DE017BE3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5E5DB605-3719-4F2B-8BFC-C0B96A57C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5550357" cy="1049235"/>
          </a:xfrm>
        </p:spPr>
        <p:txBody>
          <a:bodyPr>
            <a:normAutofit/>
          </a:bodyPr>
          <a:lstStyle/>
          <a:p>
            <a:r>
              <a:rPr lang="cs-CZ" dirty="0"/>
              <a:t>říjnová revoluce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E5CB6C-D5A1-44AB-BAD0-E76C67ED2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933FE9-1A0C-4AFA-B04F-6A58F2BE3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550357" cy="3450613"/>
          </a:xfrm>
        </p:spPr>
        <p:txBody>
          <a:bodyPr>
            <a:normAutofit/>
          </a:bodyPr>
          <a:lstStyle/>
          <a:p>
            <a:r>
              <a:rPr lang="cs-CZ" altLang="cs-CZ" sz="2400" b="1" u="sng" dirty="0"/>
              <a:t>říjnová revoluce</a:t>
            </a:r>
            <a:r>
              <a:rPr lang="cs-CZ" altLang="cs-CZ" sz="2400" dirty="0"/>
              <a:t>: 25. října (podle juliánského kalendáře, podle gregoriánského 7. listopadu)</a:t>
            </a:r>
          </a:p>
          <a:p>
            <a:r>
              <a:rPr lang="cs-CZ" altLang="cs-CZ" sz="2400" dirty="0"/>
              <a:t> bolševický převrat</a:t>
            </a:r>
          </a:p>
          <a:p>
            <a:r>
              <a:rPr lang="cs-CZ" altLang="cs-CZ" sz="2400" dirty="0"/>
              <a:t>obsazena významná místa v hl. městě Petrohradě</a:t>
            </a:r>
          </a:p>
          <a:p>
            <a:endParaRPr lang="cs-CZ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0087E63C-67E6-4A42-B7D3-4FCE617EA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" r="1003"/>
          <a:stretch>
            <a:fillRect/>
          </a:stretch>
        </p:blipFill>
        <p:spPr bwMode="auto">
          <a:xfrm>
            <a:off x="7579033" y="481109"/>
            <a:ext cx="3863957" cy="249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2" descr="300px-Patrol_of_the_October_revolution">
            <a:extLst>
              <a:ext uri="{FF2B5EF4-FFF2-40B4-BE49-F238E27FC236}">
                <a16:creationId xmlns:a16="http://schemas.microsoft.com/office/drawing/2014/main" id="{053471E2-8EB4-4A50-AA8D-F41EDF385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3717" y="3138486"/>
            <a:ext cx="3934590" cy="249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5A16967-5C32-4A48-9F02-4F0228AC8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42D078B-EF20-4DB1-AA1B-87F212C56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076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8D171918-67B7-4A00-B415-5D0917E854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" r="768"/>
          <a:stretch>
            <a:fillRect/>
          </a:stretch>
        </p:blipFill>
        <p:spPr bwMode="auto">
          <a:xfrm>
            <a:off x="2777753" y="643467"/>
            <a:ext cx="6636493" cy="487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26141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2C14A9-3617-46DD-9FC4-ED828A7D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AB0109-1C89-41F0-9EDF-3DE017BE3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62F21998-304A-47D1-B672-C67A72ABF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5550357" cy="1049235"/>
          </a:xfrm>
        </p:spPr>
        <p:txBody>
          <a:bodyPr>
            <a:normAutofit/>
          </a:bodyPr>
          <a:lstStyle/>
          <a:p>
            <a:r>
              <a:rPr lang="cs-CZ" dirty="0"/>
              <a:t>Uzavření míru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E5CB6C-D5A1-44AB-BAD0-E76C67ED2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0CD2CC-3EED-4E88-B040-51A003029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823864" cy="3450613"/>
          </a:xfrm>
        </p:spPr>
        <p:txBody>
          <a:bodyPr>
            <a:normAutofit/>
          </a:bodyPr>
          <a:lstStyle/>
          <a:p>
            <a:r>
              <a:rPr lang="cs-CZ" altLang="cs-CZ" sz="2400" dirty="0"/>
              <a:t>3. března 1918  podepsalo Rusko Brestlitevský mír (s Německem a R-U) a přestalo válčit</a:t>
            </a:r>
          </a:p>
          <a:p>
            <a:endParaRPr lang="cs-CZ" altLang="cs-CZ" sz="2400" dirty="0"/>
          </a:p>
          <a:p>
            <a:endParaRPr lang="cs-CZ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E0CCD01-AD46-477B-AE97-B4AFD7769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3926" y="481109"/>
            <a:ext cx="1794172" cy="249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C6F5D3F8-DA32-42D0-BCB3-2BE1C4CCF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2102" y="3138486"/>
            <a:ext cx="3637819" cy="249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5A16967-5C32-4A48-9F02-4F0228AC8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42D078B-EF20-4DB1-AA1B-87F212C56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83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742C14A9-3617-46DD-9FC4-ED828A7D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9AB0109-1C89-41F0-9EDF-3DE017BE3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29B4C97C-9E6C-4824-A78C-F1B2F785B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5550357" cy="1049235"/>
          </a:xfrm>
        </p:spPr>
        <p:txBody>
          <a:bodyPr>
            <a:normAutofit/>
          </a:bodyPr>
          <a:lstStyle/>
          <a:p>
            <a:r>
              <a:rPr lang="cs-CZ" dirty="0"/>
              <a:t>brestlitevská dohoda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9E5CB6C-D5A1-44AB-BAD0-E76C67ED2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0D778C-DF08-4F08-90C6-45743677F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550357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altLang="cs-CZ" dirty="0"/>
              <a:t>Rusko: významné územní ztráty zhruba: 1 milion </a:t>
            </a:r>
            <a:r>
              <a:rPr lang="cs-CZ" altLang="cs-CZ" dirty="0" err="1"/>
              <a:t>km</a:t>
            </a:r>
            <a:r>
              <a:rPr lang="cs-CZ" altLang="cs-CZ" baseline="30000" dirty="0" err="1"/>
              <a:t>2</a:t>
            </a:r>
            <a:r>
              <a:rPr lang="cs-CZ" altLang="cs-CZ" dirty="0"/>
              <a:t> (Finsko, Pobaltí, část Polska, Ukrajinu, Bělorusko a Besarábii) </a:t>
            </a:r>
            <a:br>
              <a:rPr lang="cs-CZ" altLang="cs-CZ" dirty="0"/>
            </a:br>
            <a:endParaRPr lang="cs-CZ" altLang="cs-CZ" dirty="0"/>
          </a:p>
          <a:p>
            <a:pPr>
              <a:lnSpc>
                <a:spcPct val="110000"/>
              </a:lnSpc>
            </a:pPr>
            <a:r>
              <a:rPr lang="cs-CZ" altLang="cs-CZ" dirty="0"/>
              <a:t>německé armády byly přesunuty </a:t>
            </a:r>
            <a:br>
              <a:rPr lang="cs-CZ" altLang="cs-CZ" dirty="0"/>
            </a:br>
            <a:r>
              <a:rPr lang="cs-CZ" altLang="cs-CZ" dirty="0"/>
              <a:t>na západní frontu, kde chtěly rozhodnout válku</a:t>
            </a:r>
            <a:br>
              <a:rPr lang="cs-CZ" altLang="cs-CZ" dirty="0"/>
            </a:br>
            <a:endParaRPr lang="cs-CZ" altLang="cs-CZ" dirty="0"/>
          </a:p>
          <a:p>
            <a:pPr>
              <a:lnSpc>
                <a:spcPct val="110000"/>
              </a:lnSpc>
            </a:pPr>
            <a:r>
              <a:rPr lang="cs-CZ" altLang="cs-CZ" dirty="0"/>
              <a:t>Dohoda byla oslabena, avšak mohla se spolehnout na nového spojence USA</a:t>
            </a:r>
            <a:endParaRPr lang="cs-CZ" dirty="0"/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DC1BEEEE-A6EE-4BA0-85FC-0167D2B91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7372" y="481109"/>
            <a:ext cx="1607279" cy="249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FFE73277-163E-40B7-B199-87800FCB8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2102" y="3138486"/>
            <a:ext cx="3637820" cy="249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5A16967-5C32-4A48-9F02-4F0228AC8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42D078B-EF20-4DB1-AA1B-87F212C56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83756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376</Words>
  <Application>Microsoft Office PowerPoint</Application>
  <PresentationFormat>Širokoúhlá obrazovka</PresentationFormat>
  <Paragraphs>75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Gill Sans MT</vt:lpstr>
      <vt:lpstr>Galerie</vt:lpstr>
      <vt:lpstr>BOlševická revoluce</vt:lpstr>
      <vt:lpstr>Rusko</vt:lpstr>
      <vt:lpstr>Rusko na počátku války</vt:lpstr>
      <vt:lpstr>průběh války</vt:lpstr>
      <vt:lpstr>únor 1917 – zánik monarchie</vt:lpstr>
      <vt:lpstr>říjnová revoluce</vt:lpstr>
      <vt:lpstr>Prezentace aplikace PowerPoint</vt:lpstr>
      <vt:lpstr>Uzavření míru</vt:lpstr>
      <vt:lpstr>brestlitevská dohoda</vt:lpstr>
      <vt:lpstr>po podepsání míru</vt:lpstr>
      <vt:lpstr>1918 vyvraždění carské rodiny</vt:lpstr>
      <vt:lpstr>RUsko</vt:lpstr>
      <vt:lpstr>RUsko</vt:lpstr>
      <vt:lpstr>pokyny pro práci, další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BOlševická revoluce</dc:title>
  <dc:creator>Kšandová Jitka</dc:creator>
  <cp:lastModifiedBy>Kšandová Jitka</cp:lastModifiedBy>
  <cp:revision>10</cp:revision>
  <dcterms:created xsi:type="dcterms:W3CDTF">2020-06-02T14:16:03Z</dcterms:created>
  <dcterms:modified xsi:type="dcterms:W3CDTF">2020-06-02T15:34:53Z</dcterms:modified>
</cp:coreProperties>
</file>