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kdUIaOF2Ns" TargetMode="External"/><Relationship Id="rId2" Type="http://schemas.openxmlformats.org/officeDocument/2006/relationships/hyperlink" Target="https://www.youtube.com/watch?v=rl-zom4bEc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884B33-42B2-4CAA-A57C-48A3A5C106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Krize římské republiky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D9BE8EC-9465-4341-9C14-C613DF6D2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cs-CZ" dirty="0"/>
              <a:t>část (ŽIVOT, ZVYKY, PROBLÉMY)</a:t>
            </a:r>
          </a:p>
        </p:txBody>
      </p:sp>
    </p:spTree>
    <p:extLst>
      <p:ext uri="{BB962C8B-B14F-4D97-AF65-F5344CB8AC3E}">
        <p14:creationId xmlns:p14="http://schemas.microsoft.com/office/powerpoint/2010/main" val="2370584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6E0F00-EE99-499D-83C7-4F88DB781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- odkaz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1341330-2B38-4328-8E59-52E9FD39D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https://forms.office.com/Pages/ResponsePage.aspx?id=lVDiSmIRyUmImL9hL0qFaoFo0QUw2rdHi_tvQR5xV19UMkdYRlE4MjY1NDRaUVFKQkdJUFJQRDBRNi4u</a:t>
            </a:r>
          </a:p>
        </p:txBody>
      </p:sp>
    </p:spTree>
    <p:extLst>
      <p:ext uri="{BB962C8B-B14F-4D97-AF65-F5344CB8AC3E}">
        <p14:creationId xmlns:p14="http://schemas.microsoft.com/office/powerpoint/2010/main" val="145331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2924CA-95EE-4EF4-AECD-8277D95D1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VZHLED A ODÍVÁNÍ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8224EB-D653-41D3-B175-9A48D88A4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altLang="cs-CZ" sz="1700" b="1" dirty="0">
                <a:latin typeface="Calibri" panose="020F0502020204030204" pitchFamily="34" charset="0"/>
              </a:rPr>
              <a:t>Muži</a:t>
            </a:r>
          </a:p>
          <a:p>
            <a:pPr marL="457200" indent="-457200">
              <a:lnSpc>
                <a:spcPct val="110000"/>
              </a:lnSpc>
              <a:defRPr/>
            </a:pPr>
            <a:r>
              <a:rPr lang="cs-CZ" altLang="cs-CZ" sz="1700" b="1" dirty="0">
                <a:latin typeface="Calibri" panose="020F0502020204030204" pitchFamily="34" charset="0"/>
              </a:rPr>
              <a:t>tóga = typický mužský oděv </a:t>
            </a:r>
            <a:r>
              <a:rPr lang="cs-CZ" altLang="cs-CZ" sz="1700" b="1" u="sng" dirty="0">
                <a:latin typeface="Calibri" panose="020F0502020204030204" pitchFamily="34" charset="0"/>
              </a:rPr>
              <a:t>svobodného</a:t>
            </a:r>
            <a:r>
              <a:rPr lang="cs-CZ" altLang="cs-CZ" sz="1700" b="1" dirty="0">
                <a:latin typeface="Calibri" panose="020F0502020204030204" pitchFamily="34" charset="0"/>
              </a:rPr>
              <a:t> římského majitele půdy, svrchní oděv</a:t>
            </a:r>
          </a:p>
          <a:p>
            <a:pPr marL="457200" indent="-457200">
              <a:lnSpc>
                <a:spcPct val="110000"/>
              </a:lnSpc>
              <a:defRPr/>
            </a:pPr>
            <a:r>
              <a:rPr lang="cs-CZ" altLang="cs-CZ" sz="1700" dirty="0">
                <a:latin typeface="Calibri" panose="020F0502020204030204" pitchFamily="34" charset="0"/>
              </a:rPr>
              <a:t>tunika = spodní oděv, přepásaná v pase (košile bez rukávů s délkou po kolena)</a:t>
            </a:r>
          </a:p>
          <a:p>
            <a:pPr marL="457200" indent="-457200">
              <a:lnSpc>
                <a:spcPct val="110000"/>
              </a:lnSpc>
              <a:defRPr/>
            </a:pPr>
            <a:r>
              <a:rPr lang="cs-CZ" altLang="cs-CZ" sz="1700" dirty="0">
                <a:latin typeface="Calibri" panose="020F0502020204030204" pitchFamily="34" charset="0"/>
              </a:rPr>
              <a:t>plášť = do války a na cesty</a:t>
            </a:r>
          </a:p>
          <a:p>
            <a:pPr marL="457200" indent="-457200">
              <a:lnSpc>
                <a:spcPct val="110000"/>
              </a:lnSpc>
              <a:defRPr/>
            </a:pPr>
            <a:r>
              <a:rPr lang="cs-CZ" altLang="cs-CZ" sz="1700" dirty="0">
                <a:latin typeface="Calibri" panose="020F0502020204030204" pitchFamily="34" charset="0"/>
              </a:rPr>
              <a:t>sandály, kožené střevíce</a:t>
            </a:r>
          </a:p>
          <a:p>
            <a:pPr marL="457200" indent="-457200">
              <a:lnSpc>
                <a:spcPct val="110000"/>
              </a:lnSpc>
              <a:defRPr/>
            </a:pPr>
            <a:r>
              <a:rPr lang="cs-CZ" altLang="cs-CZ" sz="1700" dirty="0">
                <a:latin typeface="Calibri" panose="020F0502020204030204" pitchFamily="34" charset="0"/>
              </a:rPr>
              <a:t>krátké vlasy, oholení</a:t>
            </a:r>
          </a:p>
          <a:p>
            <a:pPr>
              <a:lnSpc>
                <a:spcPct val="110000"/>
              </a:lnSpc>
            </a:pPr>
            <a:endParaRPr lang="cs-CZ" sz="1700" dirty="0"/>
          </a:p>
        </p:txBody>
      </p:sp>
      <p:pic>
        <p:nvPicPr>
          <p:cNvPr id="4" name="Obrázek 19">
            <a:extLst>
              <a:ext uri="{FF2B5EF4-FFF2-40B4-BE49-F238E27FC236}">
                <a16:creationId xmlns:a16="http://schemas.microsoft.com/office/drawing/2014/main" id="{8F656CE4-FCBF-46A2-A901-505293B2C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1" y="2897765"/>
            <a:ext cx="4960443" cy="1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771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BD333-C520-4B7B-9661-A229234A8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vzhled a odívání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36754F-D745-4B54-911B-FA8BEAA0D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altLang="cs-CZ" b="1" dirty="0">
                <a:latin typeface="Calibri" panose="020F0502020204030204" pitchFamily="34" charset="0"/>
              </a:rPr>
              <a:t>ženy</a:t>
            </a:r>
          </a:p>
          <a:p>
            <a:pPr marL="457200" indent="-457200">
              <a:lnSpc>
                <a:spcPct val="110000"/>
              </a:lnSpc>
              <a:defRPr/>
            </a:pPr>
            <a:r>
              <a:rPr lang="cs-CZ" altLang="cs-CZ" dirty="0">
                <a:latin typeface="Calibri" panose="020F0502020204030204" pitchFamily="34" charset="0"/>
              </a:rPr>
              <a:t>spodní oděv = tunika</a:t>
            </a:r>
          </a:p>
          <a:p>
            <a:pPr marL="457200" indent="-457200">
              <a:lnSpc>
                <a:spcPct val="110000"/>
              </a:lnSpc>
              <a:defRPr/>
            </a:pPr>
            <a:r>
              <a:rPr lang="cs-CZ" altLang="cs-CZ" dirty="0" err="1">
                <a:latin typeface="Calibri" panose="020F0502020204030204" pitchFamily="34" charset="0"/>
              </a:rPr>
              <a:t>stola</a:t>
            </a:r>
            <a:r>
              <a:rPr lang="cs-CZ" altLang="cs-CZ" dirty="0">
                <a:latin typeface="Calibri" panose="020F0502020204030204" pitchFamily="34" charset="0"/>
              </a:rPr>
              <a:t>= svrchní oděv</a:t>
            </a:r>
          </a:p>
          <a:p>
            <a:pPr marL="1200150" lvl="1" indent="-457200">
              <a:lnSpc>
                <a:spcPct val="110000"/>
              </a:lnSpc>
              <a:defRPr/>
            </a:pPr>
            <a:r>
              <a:rPr lang="cs-CZ" altLang="cs-CZ" dirty="0">
                <a:latin typeface="Calibri" panose="020F0502020204030204" pitchFamily="34" charset="0"/>
              </a:rPr>
              <a:t>ke kotníkům</a:t>
            </a:r>
          </a:p>
          <a:p>
            <a:pPr marL="1200150" lvl="1" indent="-457200">
              <a:lnSpc>
                <a:spcPct val="110000"/>
              </a:lnSpc>
              <a:defRPr/>
            </a:pPr>
            <a:r>
              <a:rPr lang="cs-CZ" altLang="cs-CZ" dirty="0">
                <a:latin typeface="Calibri" panose="020F0502020204030204" pitchFamily="34" charset="0"/>
              </a:rPr>
              <a:t>přepásána pod prsy</a:t>
            </a:r>
          </a:p>
          <a:p>
            <a:pPr marL="1200150" lvl="1" indent="-457200">
              <a:lnSpc>
                <a:spcPct val="110000"/>
              </a:lnSpc>
              <a:defRPr/>
            </a:pPr>
            <a:r>
              <a:rPr lang="cs-CZ" altLang="cs-CZ" dirty="0">
                <a:latin typeface="Calibri" panose="020F0502020204030204" pitchFamily="34" charset="0"/>
              </a:rPr>
              <a:t>různobarevné</a:t>
            </a:r>
          </a:p>
          <a:p>
            <a:pPr marL="457200" indent="-457200">
              <a:lnSpc>
                <a:spcPct val="110000"/>
              </a:lnSpc>
              <a:defRPr/>
            </a:pPr>
            <a:r>
              <a:rPr lang="cs-CZ" altLang="cs-CZ" dirty="0">
                <a:latin typeface="Calibri" panose="020F0502020204030204" pitchFamily="34" charset="0"/>
              </a:rPr>
              <a:t>sandály</a:t>
            </a:r>
          </a:p>
          <a:p>
            <a:pPr marL="457200" indent="-457200">
              <a:lnSpc>
                <a:spcPct val="110000"/>
              </a:lnSpc>
              <a:defRPr/>
            </a:pPr>
            <a:r>
              <a:rPr lang="cs-CZ" altLang="cs-CZ" dirty="0">
                <a:latin typeface="Calibri" panose="020F0502020204030204" pitchFamily="34" charset="0"/>
              </a:rPr>
              <a:t>dlouhé vlasy –  velmi složité účesy</a:t>
            </a:r>
          </a:p>
          <a:p>
            <a:pPr>
              <a:lnSpc>
                <a:spcPct val="110000"/>
              </a:lnSpc>
            </a:pPr>
            <a:endParaRPr lang="cs-CZ" dirty="0"/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E5EE8EBF-2337-40CE-8DD4-AECC49B53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145" y="2015734"/>
            <a:ext cx="3372974" cy="345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27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7421E5-BCDF-4E4A-B9F6-C5A2FB7E8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Bydlení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C9E120-6896-4366-BF79-2B214BD538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altLang="cs-CZ" dirty="0"/>
              <a:t>rolníci – chýše</a:t>
            </a:r>
          </a:p>
          <a:p>
            <a:r>
              <a:rPr lang="cs-CZ" altLang="cs-CZ" dirty="0"/>
              <a:t>bohatí – vily</a:t>
            </a:r>
          </a:p>
          <a:p>
            <a:r>
              <a:rPr lang="cs-CZ" altLang="cs-CZ" dirty="0"/>
              <a:t>města – několikapatrové cihlové domy</a:t>
            </a:r>
          </a:p>
          <a:p>
            <a:pPr lvl="1"/>
            <a:r>
              <a:rPr lang="cs-CZ" altLang="cs-CZ" dirty="0"/>
              <a:t>v přízemí řemeslnické dílny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8385BE8-A351-4656-BB91-7A1E63A947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altLang="cs-CZ" dirty="0"/>
              <a:t>Vily</a:t>
            </a:r>
          </a:p>
          <a:p>
            <a:pPr lvl="1"/>
            <a:r>
              <a:rPr lang="cs-CZ" altLang="cs-CZ" dirty="0"/>
              <a:t>obytné místnosti a uprostřed vnitřní dvůr</a:t>
            </a:r>
          </a:p>
          <a:p>
            <a:pPr lvl="1"/>
            <a:r>
              <a:rPr lang="cs-CZ" altLang="cs-CZ" dirty="0"/>
              <a:t>zahrada</a:t>
            </a:r>
          </a:p>
          <a:p>
            <a:endParaRPr lang="cs-CZ" dirty="0"/>
          </a:p>
        </p:txBody>
      </p:sp>
      <p:pic>
        <p:nvPicPr>
          <p:cNvPr id="5" name="Zástupný symbol pro obsah 5">
            <a:extLst>
              <a:ext uri="{FF2B5EF4-FFF2-40B4-BE49-F238E27FC236}">
                <a16:creationId xmlns:a16="http://schemas.microsoft.com/office/drawing/2014/main" id="{979365C1-8E29-4354-908E-46E0DBB94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9916" y="3010094"/>
            <a:ext cx="3090295" cy="244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0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1DFDFD1E-572D-4856-9428-8B7BB947B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Stolování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C41AED-0AF9-4608-9E19-AF8FD74E9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79" y="2064019"/>
            <a:ext cx="4162555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cs-CZ" dirty="0" err="1"/>
              <a:t>vleže</a:t>
            </a:r>
            <a:r>
              <a:rPr lang="en-US" altLang="cs-CZ" dirty="0"/>
              <a:t> </a:t>
            </a:r>
            <a:r>
              <a:rPr lang="en-US" altLang="cs-CZ" dirty="0" err="1"/>
              <a:t>na</a:t>
            </a:r>
            <a:r>
              <a:rPr lang="en-US" altLang="cs-CZ" dirty="0"/>
              <a:t> </a:t>
            </a:r>
            <a:r>
              <a:rPr lang="en-US" altLang="cs-CZ" dirty="0" err="1"/>
              <a:t>lehátcích</a:t>
            </a:r>
            <a:endParaRPr lang="en-US" altLang="cs-CZ" dirty="0"/>
          </a:p>
          <a:p>
            <a:r>
              <a:rPr lang="en-US" altLang="cs-CZ" dirty="0"/>
              <a:t>bez </a:t>
            </a:r>
            <a:r>
              <a:rPr lang="en-US" altLang="cs-CZ" dirty="0" err="1"/>
              <a:t>příborů</a:t>
            </a:r>
            <a:endParaRPr lang="en-US" altLang="cs-CZ" dirty="0"/>
          </a:p>
          <a:p>
            <a:r>
              <a:rPr lang="en-US" altLang="cs-CZ" dirty="0" err="1"/>
              <a:t>hostiny</a:t>
            </a:r>
            <a:r>
              <a:rPr lang="en-US" altLang="cs-CZ" dirty="0"/>
              <a:t> – </a:t>
            </a:r>
            <a:r>
              <a:rPr lang="en-US" altLang="cs-CZ" dirty="0" err="1"/>
              <a:t>několik</a:t>
            </a:r>
            <a:r>
              <a:rPr lang="en-US" altLang="cs-CZ" dirty="0"/>
              <a:t> </a:t>
            </a:r>
            <a:r>
              <a:rPr lang="en-US" altLang="cs-CZ" dirty="0" err="1"/>
              <a:t>desítek</a:t>
            </a:r>
            <a:r>
              <a:rPr lang="en-US" altLang="cs-CZ" dirty="0"/>
              <a:t> </a:t>
            </a:r>
            <a:r>
              <a:rPr lang="en-US" altLang="cs-CZ" dirty="0" err="1"/>
              <a:t>chodů</a:t>
            </a:r>
            <a:r>
              <a:rPr lang="en-US" altLang="cs-CZ" dirty="0"/>
              <a:t> -  </a:t>
            </a:r>
            <a:r>
              <a:rPr lang="en-US" altLang="cs-CZ" dirty="0" err="1"/>
              <a:t>účastní</a:t>
            </a:r>
            <a:r>
              <a:rPr lang="en-US" altLang="cs-CZ" dirty="0"/>
              <a:t> se </a:t>
            </a:r>
            <a:r>
              <a:rPr lang="en-US" altLang="cs-CZ" dirty="0" err="1"/>
              <a:t>i</a:t>
            </a:r>
            <a:r>
              <a:rPr lang="en-US" altLang="cs-CZ" dirty="0"/>
              <a:t> </a:t>
            </a:r>
            <a:r>
              <a:rPr lang="en-US" altLang="cs-CZ" dirty="0" err="1"/>
              <a:t>ženy</a:t>
            </a:r>
            <a:endParaRPr lang="en-US" altLang="cs-CZ" dirty="0"/>
          </a:p>
          <a:p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1CFB307-231C-423F-9CE5-67D9A76B7C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2701" y="2015734"/>
            <a:ext cx="4423862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6B8A6BA-A002-47E6-84D3-53649D9D7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Krize římské republiky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066B9DB0-B8A1-4824-851B-1F35EB5F1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provincie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DF6FA4F-7DFA-4604-BC7F-624C145529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z nich dovoz levných potravin,</a:t>
            </a:r>
          </a:p>
          <a:p>
            <a:r>
              <a:rPr lang="cs-CZ" dirty="0"/>
              <a:t>řemeslných výrobků </a:t>
            </a:r>
          </a:p>
          <a:p>
            <a:r>
              <a:rPr lang="cs-CZ" dirty="0"/>
              <a:t>troků (váleční zajatci)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434323A2-7C5E-43C7-A079-9CFB84E64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římské zemědělství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6687980-B8DF-4FDF-A6D9-AA67DB92A2E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římští zemědělci – práce na polích</a:t>
            </a:r>
          </a:p>
          <a:p>
            <a:r>
              <a:rPr lang="cs-CZ" sz="2400" dirty="0"/>
              <a:t>střední velkostatky = </a:t>
            </a:r>
            <a:r>
              <a:rPr lang="cs-CZ" sz="2400" dirty="0" err="1"/>
              <a:t>villy</a:t>
            </a:r>
            <a:endParaRPr lang="cs-CZ" sz="2400" dirty="0"/>
          </a:p>
          <a:p>
            <a:pPr lvl="1"/>
            <a:r>
              <a:rPr lang="cs-CZ" sz="2000" dirty="0"/>
              <a:t>malý počet otroků na práci + najímání svobodných</a:t>
            </a:r>
          </a:p>
        </p:txBody>
      </p:sp>
    </p:spTree>
    <p:extLst>
      <p:ext uri="{BB962C8B-B14F-4D97-AF65-F5344CB8AC3E}">
        <p14:creationId xmlns:p14="http://schemas.microsoft.com/office/powerpoint/2010/main" val="40645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076BB-E245-4D89-BB8A-F85FA89A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Krize římské republiky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847052-B698-42B4-8CCE-AA8B4904CC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200" dirty="0"/>
              <a:t>později – bohatí Římané stále více bohatnou </a:t>
            </a:r>
          </a:p>
          <a:p>
            <a:r>
              <a:rPr lang="cs-CZ" sz="3200" dirty="0"/>
              <a:t>skupují </a:t>
            </a:r>
            <a:r>
              <a:rPr lang="cs-CZ" sz="3200" dirty="0" err="1"/>
              <a:t>villy</a:t>
            </a:r>
            <a:r>
              <a:rPr lang="cs-CZ" sz="3200" dirty="0"/>
              <a:t> a vytvářejí velkostatky – latifundie </a:t>
            </a:r>
          </a:p>
          <a:p>
            <a:r>
              <a:rPr lang="cs-CZ" sz="3200" dirty="0"/>
              <a:t>zde pracují především otroci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6880FA-5E75-44C9-9FF8-E416BF9ABB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500" dirty="0"/>
              <a:t>rolníci chudnou – zadluží se a stávají se bezzemky</a:t>
            </a:r>
          </a:p>
          <a:p>
            <a:r>
              <a:rPr lang="cs-CZ" sz="3500" dirty="0"/>
              <a:t>nemohou sloužit v armádě</a:t>
            </a:r>
          </a:p>
          <a:p>
            <a:pPr lvl="1"/>
            <a:r>
              <a:rPr lang="cs-CZ" sz="3500" dirty="0"/>
              <a:t>ohrožení říše – malý počet vojáků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24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BF83D8-4E04-49EF-959B-D35FFAD5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pokyny k práci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2FDDA4-0599-467E-BD41-2E7A1E23A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altLang="cs-CZ" dirty="0"/>
              <a:t>pročíst snímky č. 2-5</a:t>
            </a:r>
          </a:p>
          <a:p>
            <a:pPr>
              <a:defRPr/>
            </a:pPr>
            <a:r>
              <a:rPr lang="cs-CZ" altLang="cs-CZ" dirty="0"/>
              <a:t>do sešitu opsat snímky č. 6, 7</a:t>
            </a:r>
          </a:p>
          <a:p>
            <a:pPr>
              <a:defRPr/>
            </a:pPr>
            <a:r>
              <a:rPr lang="cs-CZ" altLang="cs-CZ" dirty="0"/>
              <a:t>učebnice s.  124– 125 – pročíst</a:t>
            </a:r>
          </a:p>
          <a:p>
            <a:pPr>
              <a:defRPr/>
            </a:pPr>
            <a:r>
              <a:rPr lang="cs-CZ" altLang="cs-CZ" dirty="0"/>
              <a:t>k doplnění – videa a prezentace na internetu</a:t>
            </a:r>
          </a:p>
          <a:p>
            <a:pPr>
              <a:defRPr/>
            </a:pPr>
            <a:r>
              <a:rPr lang="cs-CZ" altLang="cs-CZ" dirty="0"/>
              <a:t>test na internetu</a:t>
            </a:r>
          </a:p>
          <a:p>
            <a:pPr>
              <a:defRPr/>
            </a:pPr>
            <a:r>
              <a:rPr lang="cs-CZ" altLang="cs-CZ" dirty="0"/>
              <a:t>sešit nefotit/neskenovat a nezasílat</a:t>
            </a:r>
          </a:p>
          <a:p>
            <a:r>
              <a:rPr lang="cs-CZ" dirty="0"/>
              <a:t>pracovní sešit:  opakování látky</a:t>
            </a:r>
          </a:p>
          <a:p>
            <a:pPr lvl="1"/>
            <a:r>
              <a:rPr lang="cs-CZ" dirty="0"/>
              <a:t>52/2, 3</a:t>
            </a:r>
          </a:p>
          <a:p>
            <a:pPr lvl="1"/>
            <a:r>
              <a:rPr lang="cs-CZ" dirty="0"/>
              <a:t>53/2, 3</a:t>
            </a:r>
          </a:p>
          <a:p>
            <a:pPr lvl="1"/>
            <a:r>
              <a:rPr lang="cs-CZ" dirty="0"/>
              <a:t>54/2</a:t>
            </a:r>
          </a:p>
          <a:p>
            <a:pPr lvl="1"/>
            <a:r>
              <a:rPr lang="cs-CZ" dirty="0"/>
              <a:t>55/2</a:t>
            </a:r>
          </a:p>
        </p:txBody>
      </p:sp>
    </p:spTree>
    <p:extLst>
      <p:ext uri="{BB962C8B-B14F-4D97-AF65-F5344CB8AC3E}">
        <p14:creationId xmlns:p14="http://schemas.microsoft.com/office/powerpoint/2010/main" val="252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8F9CA-208C-40AA-82F2-55BEC9EA5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1C41E9-E6EA-40BD-83FA-45331A5EF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https://www.youtube.com/watch?v=rl-zom4bEcg</a:t>
            </a:r>
            <a:r>
              <a:rPr lang="cs-CZ" dirty="0"/>
              <a:t> (Krize římské republiky)</a:t>
            </a:r>
          </a:p>
          <a:p>
            <a:r>
              <a:rPr lang="cs-CZ" dirty="0">
                <a:hlinkClick r:id="rId3"/>
              </a:rPr>
              <a:t>https://www.youtube.com/watch?v=0kdUIaOF2Ns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stále platí série Řím</a:t>
            </a:r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466246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314</Words>
  <Application>Microsoft Office PowerPoint</Application>
  <PresentationFormat>Širokoúhlá obrazovka</PresentationFormat>
  <Paragraphs>66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Galerie</vt:lpstr>
      <vt:lpstr>Krize římské republiky</vt:lpstr>
      <vt:lpstr>VZHLED A ODÍVÁNÍ</vt:lpstr>
      <vt:lpstr>vzhled a odívání </vt:lpstr>
      <vt:lpstr>Bydlení</vt:lpstr>
      <vt:lpstr>Stolování</vt:lpstr>
      <vt:lpstr>Krize římské republiky</vt:lpstr>
      <vt:lpstr>Krize římské republiky</vt:lpstr>
      <vt:lpstr>pokyny k práci</vt:lpstr>
      <vt:lpstr>video</vt:lpstr>
      <vt:lpstr>test - odkaz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Krize římské republiky</dc:title>
  <dc:creator>Kšandová Jitka</dc:creator>
  <cp:lastModifiedBy>Kšandová Jitka</cp:lastModifiedBy>
  <cp:revision>8</cp:revision>
  <dcterms:created xsi:type="dcterms:W3CDTF">2020-04-21T08:05:16Z</dcterms:created>
  <dcterms:modified xsi:type="dcterms:W3CDTF">2020-04-21T08:58:19Z</dcterms:modified>
</cp:coreProperties>
</file>