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58" r:id="rId3"/>
    <p:sldId id="273" r:id="rId4"/>
    <p:sldId id="265" r:id="rId5"/>
    <p:sldId id="274" r:id="rId6"/>
    <p:sldId id="277" r:id="rId7"/>
    <p:sldId id="275" r:id="rId8"/>
    <p:sldId id="276" r:id="rId9"/>
    <p:sldId id="260" r:id="rId10"/>
    <p:sldId id="287" r:id="rId11"/>
    <p:sldId id="283" r:id="rId12"/>
    <p:sldId id="278" r:id="rId13"/>
    <p:sldId id="284" r:id="rId14"/>
    <p:sldId id="285" r:id="rId15"/>
    <p:sldId id="288" r:id="rId16"/>
    <p:sldId id="280" r:id="rId17"/>
    <p:sldId id="281" r:id="rId18"/>
    <p:sldId id="282" r:id="rId19"/>
    <p:sldId id="262" r:id="rId20"/>
    <p:sldId id="263" r:id="rId21"/>
    <p:sldId id="271" r:id="rId22"/>
    <p:sldId id="267" r:id="rId23"/>
    <p:sldId id="268" r:id="rId24"/>
    <p:sldId id="269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620167A-B392-4E8B-BC5A-8E616268DC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D798B6-515F-4ACF-9D12-7400F9269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7775C47-49C1-44B7-B0D6-A92AB5112519}" type="datetimeFigureOut">
              <a:rPr lang="cs-CZ"/>
              <a:pPr>
                <a:defRPr/>
              </a:pPr>
              <a:t>20.05.2020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B51A98B5-360F-4184-BAE9-66E83F2F50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71E11FF-023B-4786-A8BB-23BAC7008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2A72D3-0D96-4D1C-8415-B2E4D60C3B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201563-6114-45E1-8209-092B60DE5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CDA1FC0-4139-411C-A588-63730F2508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>
            <a:extLst>
              <a:ext uri="{FF2B5EF4-FFF2-40B4-BE49-F238E27FC236}">
                <a16:creationId xmlns:a16="http://schemas.microsoft.com/office/drawing/2014/main" id="{EAA955B8-E4AC-459D-A12C-0CF51063B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>
            <a:extLst>
              <a:ext uri="{FF2B5EF4-FFF2-40B4-BE49-F238E27FC236}">
                <a16:creationId xmlns:a16="http://schemas.microsoft.com/office/drawing/2014/main" id="{A1A3773C-D9B1-477E-8201-A9DE505EDC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100" name="Zástupný symbol pro číslo snímku 3">
            <a:extLst>
              <a:ext uri="{FF2B5EF4-FFF2-40B4-BE49-F238E27FC236}">
                <a16:creationId xmlns:a16="http://schemas.microsoft.com/office/drawing/2014/main" id="{99724B16-E6B0-44EC-A968-7BC6FE950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71A1E9-6558-4C94-93B8-CABBF4DA9A43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5E970-7E93-42AB-86B3-5262596FC2E6}" type="datetimeFigureOut">
              <a:rPr lang="cs-CZ" smtClean="0"/>
              <a:pPr>
                <a:defRPr/>
              </a:pPr>
              <a:t>20.05.2020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5EB690BB-BD7B-4D73-AD3F-C0B61DC3CA0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7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5BD77C-44FB-4E7E-8E62-5C7ACE2F21BB}" type="datetimeFigureOut">
              <a:rPr lang="cs-CZ" smtClean="0"/>
              <a:pPr>
                <a:defRPr/>
              </a:pPr>
              <a:t>20.05.2020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C6092-1A12-4891-93B5-48522B1F3EF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550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101C0-A585-4CCD-96A1-18B2B2654B3B}" type="datetimeFigureOut">
              <a:rPr lang="cs-CZ" smtClean="0"/>
              <a:pPr>
                <a:defRPr/>
              </a:pPr>
              <a:t>20.05.2020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45BA3-208D-4427-A88B-58BBAB9BE16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2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AC6F0-BE4E-4F54-AD7A-C8899CA8984D}" type="datetimeFigureOut">
              <a:rPr lang="cs-CZ" smtClean="0"/>
              <a:pPr>
                <a:defRPr/>
              </a:pPr>
              <a:t>20.05.2020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0EDEF-7F05-458E-A770-8971C059FEA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9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AC6F0-BE4E-4F54-AD7A-C8899CA8984D}" type="datetimeFigureOut">
              <a:rPr lang="cs-CZ" smtClean="0"/>
              <a:pPr>
                <a:defRPr/>
              </a:pPr>
              <a:t>20.05.2020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0EDEF-7F05-458E-A770-8971C059FEA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7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1143-BBC8-4042-8CC7-C0AEE23ABCD0}" type="datetimeFigureOut">
              <a:rPr lang="cs-CZ" smtClean="0"/>
              <a:pPr>
                <a:defRPr/>
              </a:pPr>
              <a:t>20.05.2020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801E1-6E32-4C0C-8922-DB043D1E054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3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C4A0B-FA36-47A3-9729-0B96538FB59B}" type="datetimeFigureOut">
              <a:rPr lang="cs-CZ" smtClean="0"/>
              <a:pPr>
                <a:defRPr/>
              </a:pPr>
              <a:t>20.05.2020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1BEF0-26C0-4D4D-A6D5-9FF298F0600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194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AC6F0-BE4E-4F54-AD7A-C8899CA8984D}" type="datetimeFigureOut">
              <a:rPr lang="cs-CZ" smtClean="0"/>
              <a:pPr>
                <a:defRPr/>
              </a:pPr>
              <a:t>20.05.2020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0EDEF-7F05-458E-A770-8971C059FEA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517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9DCFA-267B-450E-B505-6C6FB42B84A0}" type="datetimeFigureOut">
              <a:rPr lang="cs-CZ" smtClean="0"/>
              <a:pPr>
                <a:defRPr/>
              </a:pPr>
              <a:t>20.05.2020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9DBF4-17C6-4DA0-9809-99D7A0AC877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501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AC6F0-BE4E-4F54-AD7A-C8899CA8984D}" type="datetimeFigureOut">
              <a:rPr lang="cs-CZ" smtClean="0"/>
              <a:pPr>
                <a:defRPr/>
              </a:pPr>
              <a:t>20.05.2020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0EDEF-7F05-458E-A770-8971C059FEA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5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8EE543E-3A35-486D-AA8D-C81D723E7C95}" type="datetimeFigureOut">
              <a:rPr lang="cs-CZ" smtClean="0"/>
              <a:pPr>
                <a:defRPr/>
              </a:pPr>
              <a:t>20.05.2020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C7240-0FC3-43D6-93CD-41DE838EEE0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1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CAC6F0-BE4E-4F54-AD7A-C8899CA8984D}" type="datetimeFigureOut">
              <a:rPr lang="cs-CZ" smtClean="0"/>
              <a:pPr>
                <a:defRPr/>
              </a:pPr>
              <a:t>20.05.2020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110EDEF-7F05-458E-A770-8971C059FEA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156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2fn-uu03s" TargetMode="External"/><Relationship Id="rId2" Type="http://schemas.openxmlformats.org/officeDocument/2006/relationships/hyperlink" Target="https://www.televizeseznam.cz/video/slavnedny/den-kdy-vzniklo-ceskoslovensko-28-rijen-15070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99DD8-4641-453C-BF68-091922E31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800" dirty="0" err="1"/>
              <a:t>ČEŠI</a:t>
            </a:r>
            <a:r>
              <a:rPr lang="en-US" sz="4800" dirty="0"/>
              <a:t> A </a:t>
            </a:r>
            <a:r>
              <a:rPr lang="en-US" sz="4800" dirty="0" err="1"/>
              <a:t>SLOVÁCI</a:t>
            </a:r>
            <a:r>
              <a:rPr lang="en-US" sz="4800" dirty="0"/>
              <a:t> V </a:t>
            </a:r>
            <a:r>
              <a:rPr lang="en-US" sz="4800" dirty="0" err="1"/>
              <a:t>DOBĚ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1. </a:t>
            </a:r>
            <a:r>
              <a:rPr lang="en-US" sz="4800" dirty="0" err="1"/>
              <a:t>SVĚTOVÉ</a:t>
            </a:r>
            <a:r>
              <a:rPr lang="en-US" sz="4800" dirty="0"/>
              <a:t> </a:t>
            </a:r>
            <a:r>
              <a:rPr lang="en-US" sz="4800" dirty="0" err="1"/>
              <a:t>VÁLKY</a:t>
            </a:r>
            <a:r>
              <a:rPr lang="en-US" sz="4800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CFB84F-489B-4FD2-B4B8-28A1AB3EC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Vznik </a:t>
            </a:r>
            <a:r>
              <a:rPr lang="cs-CZ" sz="4000" dirty="0" err="1"/>
              <a:t>ČS</a:t>
            </a:r>
            <a:endParaRPr lang="cs-CZ" sz="4000" dirty="0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10CF4831-1C43-441D-B97C-2BAF76DE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700"/>
              <a:t>Československá národní rada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EC00B49C-EDAE-4E85-9A0E-E87B3B4C2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129159" cy="3450613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29. června 1918 uznána v Paříži jako nejvyšší orgán budoucího samostatného státu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5CCD05-E0DA-4FE2-91CB-4C2574101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08" y="1893035"/>
            <a:ext cx="3720331" cy="248585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386" name="Obdélník 3">
            <a:extLst>
              <a:ext uri="{FF2B5EF4-FFF2-40B4-BE49-F238E27FC236}">
                <a16:creationId xmlns:a16="http://schemas.microsoft.com/office/drawing/2014/main" id="{EB2E7A05-8EF1-48D6-A049-DBE9E81F0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462" y="962901"/>
            <a:ext cx="3132288" cy="24660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0" rtlCol="0" anchor="b">
            <a:normAutofit fontScale="92500" lnSpcReduction="10000"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32C1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5CD2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cs-CZ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české</a:t>
            </a:r>
            <a:r>
              <a:rPr lang="en-US" altLang="cs-CZ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cs-CZ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země</a:t>
            </a:r>
            <a:r>
              <a:rPr lang="en-US" altLang="cs-CZ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en-US" altLang="cs-CZ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hnutí</a:t>
            </a:r>
            <a:r>
              <a:rPr lang="en-US" altLang="cs-CZ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cs-CZ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odporu</a:t>
            </a:r>
            <a:r>
              <a:rPr lang="en-US" altLang="cs-CZ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cs-CZ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proti</a:t>
            </a:r>
            <a:r>
              <a:rPr lang="en-US" altLang="cs-CZ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cs-CZ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rakouské</a:t>
            </a:r>
            <a:r>
              <a:rPr lang="en-US" altLang="cs-CZ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cs-CZ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vládě</a:t>
            </a:r>
            <a:endParaRPr lang="en-US" altLang="cs-CZ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endParaRPr lang="en-US" altLang="cs-CZ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cs-CZ" cap="all" dirty="0" err="1">
                <a:latin typeface="+mj-lt"/>
                <a:ea typeface="+mj-ea"/>
                <a:cs typeface="+mj-cs"/>
              </a:rPr>
              <a:t>demonstrace</a:t>
            </a:r>
            <a:r>
              <a:rPr lang="en-US" altLang="cs-CZ" cap="all" dirty="0">
                <a:latin typeface="+mj-lt"/>
                <a:ea typeface="+mj-ea"/>
                <a:cs typeface="+mj-cs"/>
              </a:rPr>
              <a:t> a </a:t>
            </a:r>
            <a:r>
              <a:rPr lang="en-US" altLang="cs-CZ" cap="all" dirty="0" err="1">
                <a:latin typeface="+mj-lt"/>
                <a:ea typeface="+mj-ea"/>
                <a:cs typeface="+mj-cs"/>
              </a:rPr>
              <a:t>stávky</a:t>
            </a:r>
            <a:r>
              <a:rPr lang="en-US" altLang="cs-CZ" cap="all" dirty="0">
                <a:latin typeface="+mj-lt"/>
                <a:ea typeface="+mj-ea"/>
                <a:cs typeface="+mj-cs"/>
              </a:rPr>
              <a:t>, </a:t>
            </a:r>
            <a:r>
              <a:rPr lang="en-US" altLang="cs-CZ" cap="all" dirty="0" err="1">
                <a:latin typeface="+mj-lt"/>
                <a:ea typeface="+mj-ea"/>
                <a:cs typeface="+mj-cs"/>
              </a:rPr>
              <a:t>rakouská</a:t>
            </a:r>
            <a:r>
              <a:rPr lang="en-US" altLang="cs-CZ" cap="all" dirty="0">
                <a:latin typeface="+mj-lt"/>
                <a:ea typeface="+mj-ea"/>
                <a:cs typeface="+mj-cs"/>
              </a:rPr>
              <a:t> </a:t>
            </a:r>
            <a:r>
              <a:rPr lang="en-US" altLang="cs-CZ" cap="all" dirty="0" err="1">
                <a:latin typeface="+mj-lt"/>
                <a:ea typeface="+mj-ea"/>
                <a:cs typeface="+mj-cs"/>
              </a:rPr>
              <a:t>vláda</a:t>
            </a:r>
            <a:r>
              <a:rPr lang="en-US" altLang="cs-CZ" cap="all" dirty="0">
                <a:latin typeface="+mj-lt"/>
                <a:ea typeface="+mj-ea"/>
                <a:cs typeface="+mj-cs"/>
              </a:rPr>
              <a:t> se </a:t>
            </a:r>
            <a:r>
              <a:rPr lang="en-US" altLang="cs-CZ" cap="all" dirty="0" err="1">
                <a:latin typeface="+mj-lt"/>
                <a:ea typeface="+mj-ea"/>
                <a:cs typeface="+mj-cs"/>
              </a:rPr>
              <a:t>snažila</a:t>
            </a:r>
            <a:r>
              <a:rPr lang="en-US" altLang="cs-CZ" cap="all" dirty="0">
                <a:latin typeface="+mj-lt"/>
                <a:ea typeface="+mj-ea"/>
                <a:cs typeface="+mj-cs"/>
              </a:rPr>
              <a:t> </a:t>
            </a:r>
            <a:r>
              <a:rPr lang="en-US" altLang="cs-CZ" cap="all" dirty="0" err="1">
                <a:latin typeface="+mj-lt"/>
                <a:ea typeface="+mj-ea"/>
                <a:cs typeface="+mj-cs"/>
              </a:rPr>
              <a:t>nepokoje</a:t>
            </a:r>
            <a:r>
              <a:rPr lang="en-US" altLang="cs-CZ" cap="all" dirty="0">
                <a:latin typeface="+mj-lt"/>
                <a:ea typeface="+mj-ea"/>
                <a:cs typeface="+mj-cs"/>
              </a:rPr>
              <a:t> </a:t>
            </a:r>
            <a:r>
              <a:rPr lang="en-US" altLang="cs-CZ" cap="all" dirty="0" err="1">
                <a:latin typeface="+mj-lt"/>
                <a:ea typeface="+mj-ea"/>
                <a:cs typeface="+mj-cs"/>
              </a:rPr>
              <a:t>potlačit</a:t>
            </a:r>
            <a:endParaRPr lang="en-US" altLang="cs-CZ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cs-CZ" sz="1700" cap="all" dirty="0"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42BBE808-E385-4C0B-946F-25A3BE513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9618" y="805583"/>
            <a:ext cx="3122710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810457B-CAF7-4998-99AE-25503B0B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>
            <a:normAutofit/>
          </a:bodyPr>
          <a:lstStyle/>
          <a:p>
            <a:r>
              <a:rPr lang="cs-CZ" dirty="0"/>
              <a:t>Karel I.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42458D-8361-4BE4-B7B5-5ED123BE9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341057" cy="3450613"/>
          </a:xfrm>
        </p:spPr>
        <p:txBody>
          <a:bodyPr>
            <a:normAutofit/>
          </a:bodyPr>
          <a:lstStyle/>
          <a:p>
            <a:r>
              <a:rPr lang="cs-CZ" sz="2400" dirty="0"/>
              <a:t>císařem od roku 1916</a:t>
            </a:r>
          </a:p>
          <a:p>
            <a:r>
              <a:rPr lang="cs-CZ" sz="2400" dirty="0"/>
              <a:t>poslední panovník R-U</a:t>
            </a:r>
          </a:p>
          <a:p>
            <a:r>
              <a:rPr lang="cs-CZ" sz="2400" dirty="0"/>
              <a:t>uklidnění poměrů</a:t>
            </a:r>
          </a:p>
        </p:txBody>
      </p:sp>
      <p:pic>
        <p:nvPicPr>
          <p:cNvPr id="17411" name="Picture 6" descr="normal_Karel_I_01">
            <a:extLst>
              <a:ext uri="{FF2B5EF4-FFF2-40B4-BE49-F238E27FC236}">
                <a16:creationId xmlns:a16="http://schemas.microsoft.com/office/drawing/2014/main" id="{78A81F4A-62AB-43B0-A043-54339CEB8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259" y="805583"/>
            <a:ext cx="3433428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8A67113-1FD7-4E84-AF3A-0562912C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Tříkrálová deklarace</a:t>
            </a:r>
            <a:endParaRPr lang="cs-CZ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F6D705BC-300D-48B0-86A3-AF137F89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129159" cy="3450613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leden 1918</a:t>
            </a:r>
          </a:p>
          <a:p>
            <a:r>
              <a:rPr lang="cs-CZ" altLang="cs-CZ" sz="2400" dirty="0"/>
              <a:t>čeští a moravští politici – právo národa na sebeurčení </a:t>
            </a:r>
          </a:p>
          <a:p>
            <a:r>
              <a:rPr lang="cs-CZ" altLang="cs-CZ" sz="2400" dirty="0"/>
              <a:t>později žádost o samostatnost</a:t>
            </a:r>
          </a:p>
          <a:p>
            <a:pPr lvl="1"/>
            <a:endParaRPr lang="cs-CZ" altLang="cs-CZ" dirty="0"/>
          </a:p>
          <a:p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50753AE-5F2A-437C-B1CA-94E936C0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08" y="2094271"/>
            <a:ext cx="3720331" cy="208338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A32C1D3-A69A-4CF9-A690-6E7C9079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cs-CZ" dirty="0"/>
              <a:t>Národní výbor</a:t>
            </a:r>
            <a:endParaRPr lang="cs-CZ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B1718F51-EA33-460A-B465-F13651DF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cs-CZ" altLang="cs-CZ" sz="2400" dirty="0"/>
              <a:t>v čele Karel Kramář + zástupci nejsilnějších politických stran</a:t>
            </a:r>
          </a:p>
          <a:p>
            <a:r>
              <a:rPr lang="cs-CZ" altLang="cs-CZ" sz="2400" dirty="0"/>
              <a:t>příprava prohlášení samostatného </a:t>
            </a:r>
            <a:r>
              <a:rPr lang="cs-CZ" altLang="cs-CZ" sz="2400" dirty="0" err="1"/>
              <a:t>ČS</a:t>
            </a:r>
            <a:endParaRPr lang="cs-CZ" altLang="cs-CZ" sz="2400" dirty="0"/>
          </a:p>
          <a:p>
            <a:r>
              <a:rPr lang="cs-CZ" altLang="cs-CZ" sz="2400" dirty="0"/>
              <a:t>uznána Francií a VB jako základ vlády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9FD9C616-D506-4C67-8139-80F92ACE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700"/>
              <a:t>Vyhlášení Československa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37E6A3A5-398F-40FF-9BD4-005F1F75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129159" cy="3450613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28. 10. 1918 noviny – uveřejněna žádost R-U o mír </a:t>
            </a:r>
          </a:p>
          <a:p>
            <a:pPr lvl="1"/>
            <a:r>
              <a:rPr lang="cs-CZ" altLang="cs-CZ" sz="2400" dirty="0"/>
              <a:t>lidé vyhlašují samostatný stát</a:t>
            </a:r>
          </a:p>
          <a:p>
            <a:pPr lvl="1"/>
            <a:r>
              <a:rPr lang="cs-CZ" altLang="cs-CZ" sz="2400" dirty="0"/>
              <a:t>Národní výbor se ujímá vlády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49D9231-9759-4499-9A2F-CC59C062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08" y="1898954"/>
            <a:ext cx="3720331" cy="247402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85F1D78-FD9F-4432-B90E-00D863D4F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F47C422-E141-4484-A58E-A1A3B65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6A0C8A2-5797-403D-A628-7C98BC65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8AB1130-8367-405F-A4A7-3CBD2F2E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DC2A66D-04C5-4863-B178-BC5DE4003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946B4A0-29D4-4880-9889-89F5BBD80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506" name="Text Box 5">
            <a:extLst>
              <a:ext uri="{FF2B5EF4-FFF2-40B4-BE49-F238E27FC236}">
                <a16:creationId xmlns:a16="http://schemas.microsoft.com/office/drawing/2014/main" id="{DC68C3D8-A38A-4E25-A0CD-D67F6E637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107" y="465668"/>
            <a:ext cx="2144126" cy="28760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0" rtlCol="0" anchor="b"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32C1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5CD2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cs-CZ" sz="1700" cap="all" dirty="0">
                <a:latin typeface="+mj-lt"/>
                <a:ea typeface="+mj-ea"/>
                <a:cs typeface="+mj-cs"/>
              </a:rPr>
              <a:t>-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potřeba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vytyčit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hranice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nového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státu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,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udělat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ústavu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,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zvolit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prezidenta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,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chyběla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vlajka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,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hymna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,…</a:t>
            </a:r>
            <a:endParaRPr lang="en-US" altLang="cs-CZ" sz="1700" cap="all" dirty="0">
              <a:latin typeface="+mj-lt"/>
              <a:ea typeface="+mj-ea"/>
              <a:cs typeface="+mj-cs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585E792-CEBC-4373-81F2-039BFFF70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7063" y="477854"/>
            <a:ext cx="2768193" cy="1899398"/>
            <a:chOff x="7807230" y="2012810"/>
            <a:chExt cx="3251252" cy="345986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DB1B3CE-CEF6-4850-8897-9181A18CE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76C4F26-A102-41C2-B9F3-232D5D1D1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509" name="Picture 7" descr="vlajka-cechy">
            <a:extLst>
              <a:ext uri="{FF2B5EF4-FFF2-40B4-BE49-F238E27FC236}">
                <a16:creationId xmlns:a16="http://schemas.microsoft.com/office/drawing/2014/main" id="{970BA102-CF37-4404-8366-85274CD40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r="-3" b="1848"/>
          <a:stretch/>
        </p:blipFill>
        <p:spPr bwMode="auto">
          <a:xfrm>
            <a:off x="606644" y="637525"/>
            <a:ext cx="2520068" cy="157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DE6ABFB-93B7-4958-8605-49894A649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0720" y="3526496"/>
            <a:ext cx="21333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A7C6096F-937B-4449-A0D5-E090BA83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849" y="5447610"/>
            <a:ext cx="122794" cy="164592"/>
          </a:xfrm>
          <a:prstGeom prst="rect">
            <a:avLst/>
          </a:prstGeom>
          <a:solidFill>
            <a:srgbClr val="FF2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B3D3549-2708-43E0-AFB7-2BC55A61D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9631" y="2542318"/>
            <a:ext cx="2768193" cy="3074978"/>
            <a:chOff x="7807230" y="2012810"/>
            <a:chExt cx="3251252" cy="345986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3D0E13-CC55-4F7E-9992-0FA9D43F1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412843C-67D1-4623-A285-21A9C7F1C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507" name="Picture 9" descr="maly">
            <a:extLst>
              <a:ext uri="{FF2B5EF4-FFF2-40B4-BE49-F238E27FC236}">
                <a16:creationId xmlns:a16="http://schemas.microsoft.com/office/drawing/2014/main" id="{7CD260BF-278D-4E77-9081-1854122C6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956"/>
          <a:stretch/>
        </p:blipFill>
        <p:spPr bwMode="auto">
          <a:xfrm>
            <a:off x="606644" y="2706910"/>
            <a:ext cx="2518386" cy="274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D71ACE82-9EC4-4063-B534-2547CFA02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0618" y="465668"/>
            <a:ext cx="2771324" cy="5156200"/>
            <a:chOff x="7807230" y="2012810"/>
            <a:chExt cx="3251252" cy="3459865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B2CA19F-0B4B-4FA6-985A-F983AA693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A049034-755E-424A-A61B-6E70DE1C1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508" name="Picture 11" descr="1133_v_vystavy_hymna_tisk_v">
            <a:extLst>
              <a:ext uri="{FF2B5EF4-FFF2-40B4-BE49-F238E27FC236}">
                <a16:creationId xmlns:a16="http://schemas.microsoft.com/office/drawing/2014/main" id="{3B2CE898-D17B-4523-9355-76B6BC7E4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4" r="27684" b="-3"/>
          <a:stretch/>
        </p:blipFill>
        <p:spPr bwMode="auto">
          <a:xfrm>
            <a:off x="3494523" y="637525"/>
            <a:ext cx="2516044" cy="48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B70FCFC-4BB1-43BA-8DDF-BE303581A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44EFF15-ABBD-4B8B-AE77-EEF1FBEE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71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34" name="Picture 73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535" name="Straight Connector 75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36" name="Straight Connector 77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537" name="Rectangle 79">
            <a:extLst>
              <a:ext uri="{FF2B5EF4-FFF2-40B4-BE49-F238E27FC236}">
                <a16:creationId xmlns:a16="http://schemas.microsoft.com/office/drawing/2014/main" id="{A27F90C0-6841-4262-975F-D9C3AB50C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8" name="Rectangle 81">
            <a:extLst>
              <a:ext uri="{FF2B5EF4-FFF2-40B4-BE49-F238E27FC236}">
                <a16:creationId xmlns:a16="http://schemas.microsoft.com/office/drawing/2014/main" id="{22AE7EF9-769D-42F9-9430-F2DF739C9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8308510-E335-4D9A-A8DB-4B0771BB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84" y="1474970"/>
            <a:ext cx="3339300" cy="3152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2400" u="sng" cap="all" dirty="0">
                <a:latin typeface="+mj-lt"/>
                <a:ea typeface="+mj-ea"/>
                <a:cs typeface="+mj-cs"/>
              </a:rPr>
              <a:t>30. 10. 1918</a:t>
            </a:r>
            <a:r>
              <a:rPr lang="en-US" altLang="cs-CZ" sz="2400" cap="all" dirty="0">
                <a:latin typeface="+mj-lt"/>
                <a:ea typeface="+mj-ea"/>
                <a:cs typeface="+mj-cs"/>
              </a:rPr>
              <a:t> </a:t>
            </a:r>
            <a:endParaRPr lang="cs-CZ" altLang="cs-CZ" sz="2400" cap="all" dirty="0">
              <a:latin typeface="+mj-lt"/>
              <a:ea typeface="+mj-ea"/>
              <a:cs typeface="+mj-cs"/>
            </a:endParaRP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cs-CZ" sz="2400" cap="all" dirty="0" err="1">
                <a:latin typeface="+mj-lt"/>
                <a:ea typeface="+mj-ea"/>
                <a:cs typeface="+mj-cs"/>
              </a:rPr>
              <a:t>Slováci</a:t>
            </a:r>
            <a:r>
              <a:rPr lang="en-US" altLang="cs-CZ" sz="2400" cap="all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tzv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. </a:t>
            </a:r>
            <a:r>
              <a:rPr lang="en-US" altLang="cs-CZ" sz="2400" u="sng" cap="all" dirty="0" err="1">
                <a:latin typeface="+mj-lt"/>
                <a:ea typeface="+mj-ea"/>
                <a:cs typeface="+mj-cs"/>
              </a:rPr>
              <a:t>M</a:t>
            </a:r>
            <a:r>
              <a:rPr lang="en-US" altLang="cs-CZ" sz="2400" u="sng" dirty="0" err="1">
                <a:latin typeface="+mj-lt"/>
                <a:ea typeface="+mj-ea"/>
                <a:cs typeface="+mj-cs"/>
              </a:rPr>
              <a:t>artinsk</a:t>
            </a:r>
            <a:r>
              <a:rPr lang="cs-CZ" altLang="cs-CZ" sz="2400" u="sng" dirty="0">
                <a:latin typeface="+mj-lt"/>
                <a:ea typeface="+mj-ea"/>
                <a:cs typeface="+mj-cs"/>
              </a:rPr>
              <a:t>á</a:t>
            </a:r>
            <a:r>
              <a:rPr lang="en-US" altLang="cs-CZ" sz="2400" u="sng" cap="all" dirty="0">
                <a:latin typeface="+mj-lt"/>
                <a:ea typeface="+mj-ea"/>
                <a:cs typeface="+mj-cs"/>
              </a:rPr>
              <a:t> </a:t>
            </a:r>
            <a:r>
              <a:rPr lang="cs-CZ" altLang="cs-CZ" sz="2400" u="sng" dirty="0">
                <a:latin typeface="+mj-lt"/>
                <a:ea typeface="+mj-ea"/>
                <a:cs typeface="+mj-cs"/>
              </a:rPr>
              <a:t>d</a:t>
            </a:r>
            <a:r>
              <a:rPr lang="en-US" altLang="cs-CZ" sz="2400" u="sng" dirty="0" err="1">
                <a:latin typeface="+mj-lt"/>
                <a:ea typeface="+mj-ea"/>
                <a:cs typeface="+mj-cs"/>
              </a:rPr>
              <a:t>eklarac</a:t>
            </a:r>
            <a:r>
              <a:rPr lang="cs-CZ" altLang="cs-CZ" sz="2400" u="sng" dirty="0">
                <a:latin typeface="+mj-lt"/>
                <a:ea typeface="+mj-ea"/>
                <a:cs typeface="+mj-cs"/>
              </a:rPr>
              <a:t>e</a:t>
            </a: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cs-CZ" altLang="cs-CZ" sz="2400" cap="all" dirty="0">
                <a:latin typeface="+mj-lt"/>
                <a:ea typeface="+mj-ea"/>
                <a:cs typeface="+mj-cs"/>
              </a:rPr>
              <a:t>připojení se k </a:t>
            </a:r>
            <a:r>
              <a:rPr lang="cs-CZ" altLang="cs-CZ" sz="2400" cap="all" dirty="0" err="1">
                <a:latin typeface="+mj-lt"/>
                <a:ea typeface="+mj-ea"/>
                <a:cs typeface="+mj-cs"/>
              </a:rPr>
              <a:t>Čs</a:t>
            </a:r>
            <a:endParaRPr lang="en-US" altLang="cs-CZ" sz="24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6" descr="112_top">
            <a:extLst>
              <a:ext uri="{FF2B5EF4-FFF2-40B4-BE49-F238E27FC236}">
                <a16:creationId xmlns:a16="http://schemas.microsoft.com/office/drawing/2014/main" id="{A96D009F-DC18-4C8E-B00A-AF4135C3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808" y="1894304"/>
            <a:ext cx="3720331" cy="24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83">
            <a:extLst>
              <a:ext uri="{FF2B5EF4-FFF2-40B4-BE49-F238E27FC236}">
                <a16:creationId xmlns:a16="http://schemas.microsoft.com/office/drawing/2014/main" id="{511E2EF0-3BCB-402C-B2C1-C6FC2BA7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540" name="Straight Connector 85">
            <a:extLst>
              <a:ext uri="{FF2B5EF4-FFF2-40B4-BE49-F238E27FC236}">
                <a16:creationId xmlns:a16="http://schemas.microsoft.com/office/drawing/2014/main" id="{BF68608F-34C2-43D6-84DB-5A870495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A27F90C0-6841-4262-975F-D9C3AB50C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AE7EF9-769D-42F9-9430-F2DF739C9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4D38D10-1614-49F8-9D96-4F2BD8D4C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84" y="1474970"/>
            <a:ext cx="3129160" cy="31527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cs-CZ" sz="2400" dirty="0">
                <a:latin typeface="+mj-lt"/>
                <a:ea typeface="+mj-ea"/>
                <a:cs typeface="+mj-cs"/>
              </a:rPr>
              <a:t>- 1.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prezidentem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400" dirty="0" err="1">
                <a:latin typeface="+mj-lt"/>
                <a:ea typeface="+mj-ea"/>
                <a:cs typeface="+mj-cs"/>
              </a:rPr>
              <a:t>zvolen</a:t>
            </a:r>
            <a:r>
              <a:rPr lang="en-US" altLang="cs-CZ" sz="2400" dirty="0">
                <a:latin typeface="+mj-lt"/>
                <a:ea typeface="+mj-ea"/>
                <a:cs typeface="+mj-cs"/>
              </a:rPr>
              <a:t> </a:t>
            </a:r>
            <a:r>
              <a:rPr lang="cs-CZ" altLang="cs-CZ" sz="2400" u="sng" dirty="0">
                <a:latin typeface="+mj-lt"/>
                <a:ea typeface="+mj-ea"/>
                <a:cs typeface="+mj-cs"/>
              </a:rPr>
              <a:t>T</a:t>
            </a:r>
            <a:r>
              <a:rPr lang="en-US" altLang="cs-CZ" sz="2400" u="sng" dirty="0" err="1">
                <a:latin typeface="+mj-lt"/>
                <a:ea typeface="+mj-ea"/>
                <a:cs typeface="+mj-cs"/>
              </a:rPr>
              <a:t>omáš</a:t>
            </a:r>
            <a:r>
              <a:rPr lang="en-US" altLang="cs-CZ" sz="2400" u="sng" dirty="0">
                <a:latin typeface="+mj-lt"/>
                <a:ea typeface="+mj-ea"/>
                <a:cs typeface="+mj-cs"/>
              </a:rPr>
              <a:t> </a:t>
            </a:r>
            <a:r>
              <a:rPr lang="cs-CZ" altLang="cs-CZ" sz="2400" u="sng" dirty="0">
                <a:latin typeface="+mj-lt"/>
                <a:ea typeface="+mj-ea"/>
                <a:cs typeface="+mj-cs"/>
              </a:rPr>
              <a:t>G</a:t>
            </a:r>
            <a:r>
              <a:rPr lang="en-US" altLang="cs-CZ" sz="2400" u="sng" dirty="0" err="1">
                <a:latin typeface="+mj-lt"/>
                <a:ea typeface="+mj-ea"/>
                <a:cs typeface="+mj-cs"/>
              </a:rPr>
              <a:t>arrigue</a:t>
            </a:r>
            <a:r>
              <a:rPr lang="en-US" altLang="cs-CZ" sz="2400" u="sng" dirty="0">
                <a:latin typeface="+mj-lt"/>
                <a:ea typeface="+mj-ea"/>
                <a:cs typeface="+mj-cs"/>
              </a:rPr>
              <a:t> </a:t>
            </a:r>
            <a:r>
              <a:rPr lang="cs-CZ" altLang="cs-CZ" sz="2400" u="sng" dirty="0">
                <a:latin typeface="+mj-lt"/>
                <a:ea typeface="+mj-ea"/>
                <a:cs typeface="+mj-cs"/>
              </a:rPr>
              <a:t>M</a:t>
            </a:r>
            <a:r>
              <a:rPr lang="en-US" altLang="cs-CZ" sz="2400" u="sng" dirty="0" err="1">
                <a:latin typeface="+mj-lt"/>
                <a:ea typeface="+mj-ea"/>
                <a:cs typeface="+mj-cs"/>
              </a:rPr>
              <a:t>asaryk</a:t>
            </a:r>
            <a:endParaRPr lang="en-US" altLang="cs-CZ" sz="2400" u="sng" dirty="0">
              <a:latin typeface="+mj-lt"/>
              <a:ea typeface="+mj-ea"/>
              <a:cs typeface="+mj-cs"/>
            </a:endParaRPr>
          </a:p>
        </p:txBody>
      </p:sp>
      <p:pic>
        <p:nvPicPr>
          <p:cNvPr id="23555" name="Picture 6" descr="TGM-1">
            <a:extLst>
              <a:ext uri="{FF2B5EF4-FFF2-40B4-BE49-F238E27FC236}">
                <a16:creationId xmlns:a16="http://schemas.microsoft.com/office/drawing/2014/main" id="{D4F08B76-2723-4563-BF0B-7A7271834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102" y="805583"/>
            <a:ext cx="3623742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1E2EF0-3BCB-402C-B2C1-C6FC2BA74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F68608F-34C2-43D6-84DB-5A870495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ACB53-28BA-45AE-BC05-B03A9383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ČESKOSLOVENŠTÍ LEGIONÁŘI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FFFA5AAE-868C-49FB-B5B7-E2DB14126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800" dirty="0"/>
              <a:t>legie = </a:t>
            </a:r>
            <a:r>
              <a:rPr lang="cs-CZ" sz="2800" dirty="0"/>
              <a:t>jednotky dobrovolnického zahraničního vojenského odboje</a:t>
            </a:r>
            <a:endParaRPr lang="cs-CZ" altLang="cs-CZ" sz="2800" dirty="0"/>
          </a:p>
          <a:p>
            <a:pPr eaLnBrk="1" hangingPunct="1"/>
            <a:r>
              <a:rPr lang="cs-CZ" altLang="cs-CZ" sz="2800" dirty="0"/>
              <a:t>vstup do legií především v Rusku, ale i ve Francii a v Itálii </a:t>
            </a:r>
          </a:p>
          <a:p>
            <a:pPr eaLnBrk="1" hangingPunct="1"/>
            <a:r>
              <a:rPr lang="cs-CZ" altLang="cs-CZ" sz="2800" dirty="0"/>
              <a:t>z velké části zajatci </a:t>
            </a:r>
          </a:p>
          <a:p>
            <a:pPr algn="just" eaLnBrk="1" hangingPunct="1"/>
            <a:r>
              <a:rPr lang="cs-CZ" altLang="cs-CZ" sz="2800" dirty="0"/>
              <a:t>legie bojovaly na západní, východní i italské frontě, nejvíce se proslavily ty v Rusku</a:t>
            </a:r>
          </a:p>
          <a:p>
            <a:pPr eaLnBrk="1" hangingPunct="1"/>
            <a:endParaRPr lang="cs-CZ" altLang="cs-CZ" sz="2800" dirty="0"/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3B2FC0-00B3-465E-AF34-063CCCB8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700" b="1"/>
              <a:t>ČEŠI NA VÁLEČNÝCH FRONTÁCH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9EDCE515-6976-471C-88AD-90661AB09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639" y="692696"/>
            <a:ext cx="4597502" cy="5205183"/>
          </a:xfrm>
        </p:spPr>
        <p:txBody>
          <a:bodyPr anchor="ctr">
            <a:noAutofit/>
          </a:bodyPr>
          <a:lstStyle/>
          <a:p>
            <a:pPr eaLnBrk="1" hangingPunct="1"/>
            <a:r>
              <a:rPr lang="cs-CZ" altLang="cs-CZ" sz="2400" b="1" dirty="0"/>
              <a:t>vypuknutí 1. SV</a:t>
            </a:r>
          </a:p>
          <a:p>
            <a:pPr eaLnBrk="1" hangingPunct="1"/>
            <a:r>
              <a:rPr lang="cs-CZ" altLang="cs-CZ" sz="2400" dirty="0"/>
              <a:t>v R-U zaveden </a:t>
            </a:r>
            <a:r>
              <a:rPr lang="cs-CZ" altLang="cs-CZ" sz="2400" b="1" dirty="0"/>
              <a:t>tuhý režim </a:t>
            </a:r>
          </a:p>
          <a:p>
            <a:pPr lvl="1"/>
            <a:r>
              <a:rPr lang="cs-CZ" altLang="cs-CZ" sz="2400" dirty="0"/>
              <a:t>političtí vězni,</a:t>
            </a:r>
          </a:p>
          <a:p>
            <a:pPr lvl="1"/>
            <a:r>
              <a:rPr lang="cs-CZ" altLang="cs-CZ" sz="2400" dirty="0"/>
              <a:t>hospodářství podřízeno především vojenským účelů</a:t>
            </a:r>
          </a:p>
          <a:p>
            <a:r>
              <a:rPr lang="cs-CZ" altLang="cs-CZ" sz="2400" b="1" dirty="0"/>
              <a:t>zatýkání českých politiků</a:t>
            </a:r>
          </a:p>
          <a:p>
            <a:pPr lvl="1"/>
            <a:r>
              <a:rPr lang="cs-CZ" altLang="cs-CZ" sz="2400" b="1" dirty="0"/>
              <a:t>Karel Kramář </a:t>
            </a:r>
          </a:p>
          <a:p>
            <a:pPr lvl="1"/>
            <a:r>
              <a:rPr lang="cs-CZ" altLang="cs-CZ" sz="2400" b="1" dirty="0"/>
              <a:t>Alois Rašín</a:t>
            </a:r>
          </a:p>
          <a:p>
            <a:pPr lvl="1"/>
            <a:endParaRPr lang="cs-CZ" altLang="cs-CZ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11587617-1CD9-4BB4-8FDB-02547523F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2359BEA-F467-446B-9ED2-7DE4AE394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E5C84D-4A11-4CC5-BD03-191803E1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546" y="4459039"/>
            <a:ext cx="6482259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100"/>
              <a:t>LEGIONÁŘI V RUSKU 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0E47C2BB-E001-499D-9B28-494F904AE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7078" y="643992"/>
            <a:ext cx="4968998" cy="36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7C4A58F-EDCB-42E6-BB21-2D410EF0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5027185"/>
            <a:ext cx="64822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CEF18BD6-B169-4CEE-BB3D-71DFD6A8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C253CD2-F713-407C-B979-22CDBA53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785F1D78-FD9F-4432-B90E-00D863D4F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F47C422-E141-4484-A58E-A1A3B65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6A0C8A2-5797-403D-A628-7C98BC65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8AB1130-8367-405F-A4A7-3CBD2F2E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DC2A66D-04C5-4863-B178-BC5DE4003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946B4A0-29D4-4880-9889-89F5BBD80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904F89-C374-4D1A-82E5-0119810BF0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05107" y="1468464"/>
            <a:ext cx="2144126" cy="1873219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1200"/>
              <a:t>TRANSIBIŘSKÁ	MAGISTRÁLA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585E792-CEBC-4373-81F2-039BFFF70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7063" y="477854"/>
            <a:ext cx="2768193" cy="1899398"/>
            <a:chOff x="7807230" y="2012810"/>
            <a:chExt cx="3251252" cy="3459865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DB1B3CE-CEF6-4850-8897-9181A18CE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76C4F26-A102-41C2-B9F3-232D5D1D1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628" name="Picture 3">
            <a:extLst>
              <a:ext uri="{FF2B5EF4-FFF2-40B4-BE49-F238E27FC236}">
                <a16:creationId xmlns:a16="http://schemas.microsoft.com/office/drawing/2014/main" id="{DC7DDA61-1ECE-41E9-A951-924447591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" r="-3" b="-3"/>
          <a:stretch/>
        </p:blipFill>
        <p:spPr bwMode="auto">
          <a:xfrm>
            <a:off x="606644" y="637525"/>
            <a:ext cx="2520068" cy="157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DE6ABFB-93B7-4958-8605-49894A649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0720" y="3526496"/>
            <a:ext cx="21333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A7C6096F-937B-4449-A0D5-E090BA83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849" y="5447610"/>
            <a:ext cx="122794" cy="164592"/>
          </a:xfrm>
          <a:prstGeom prst="rect">
            <a:avLst/>
          </a:prstGeom>
          <a:solidFill>
            <a:srgbClr val="FF2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B3D3549-2708-43E0-AFB7-2BC55A61D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9631" y="2542318"/>
            <a:ext cx="2768193" cy="3074978"/>
            <a:chOff x="7807230" y="2012810"/>
            <a:chExt cx="3251252" cy="3459865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43D0E13-CC55-4F7E-9992-0FA9D43F1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412843C-67D1-4623-A285-21A9C7F1C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627" name="Picture 2">
            <a:extLst>
              <a:ext uri="{FF2B5EF4-FFF2-40B4-BE49-F238E27FC236}">
                <a16:creationId xmlns:a16="http://schemas.microsoft.com/office/drawing/2014/main" id="{5F3718F7-CEF2-42BD-B39E-CBD74E4D0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r="25971" b="-3"/>
          <a:stretch/>
        </p:blipFill>
        <p:spPr bwMode="auto">
          <a:xfrm>
            <a:off x="606644" y="2706910"/>
            <a:ext cx="2518386" cy="274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D71ACE82-9EC4-4063-B534-2547CFA02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0618" y="465668"/>
            <a:ext cx="2771324" cy="5156200"/>
            <a:chOff x="7807230" y="2012810"/>
            <a:chExt cx="3251252" cy="3459865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B2CA19F-0B4B-4FA6-985A-F983AA693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A049034-755E-424A-A61B-6E70DE1C1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629" name="Picture 4">
            <a:extLst>
              <a:ext uri="{FF2B5EF4-FFF2-40B4-BE49-F238E27FC236}">
                <a16:creationId xmlns:a16="http://schemas.microsoft.com/office/drawing/2014/main" id="{61AA87A0-555B-4520-9D77-5EAF969BF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7" r="17503"/>
          <a:stretch/>
        </p:blipFill>
        <p:spPr bwMode="auto">
          <a:xfrm>
            <a:off x="3494523" y="637525"/>
            <a:ext cx="2516044" cy="480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0B70FCFC-4BB1-43BA-8DDF-BE303581A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44EFF15-ABBD-4B8B-AE77-EEF1FBEE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4C2963-0010-45FA-B89C-D2412D1C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62" y="962902"/>
            <a:ext cx="313228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4200"/>
              <a:t>OBECNÍ DŮM 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651" name="Picture 4">
            <a:extLst>
              <a:ext uri="{FF2B5EF4-FFF2-40B4-BE49-F238E27FC236}">
                <a16:creationId xmlns:a16="http://schemas.microsoft.com/office/drawing/2014/main" id="{2A67B89E-5FDE-421D-AD40-8A0B77C7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808" y="1913570"/>
            <a:ext cx="3720331" cy="24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72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79" name="Picture 74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8680" name="Straight Connector 76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81" name="Straight Connector 78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E40D8801-6E40-4495-ACBC-61BE8C78A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br>
              <a:rPr lang="en-US" sz="2200"/>
            </a:br>
            <a:r>
              <a:rPr lang="en-US" sz="2200"/>
              <a:t>PRVNÍ ČESKOSLOVENSKÁ VLÁDA</a:t>
            </a:r>
            <a:br>
              <a:rPr lang="en-US" sz="2200"/>
            </a:br>
            <a:r>
              <a:rPr lang="en-US" sz="2200"/>
              <a:t> 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B4C5EC24-8CE7-4FB6-B061-B43F9736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684" y="2015732"/>
            <a:ext cx="6572596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D7863DF3-5F1E-4489-BBD5-2092CAC5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/>
              <a:t>VYHLÁŠENÍ REPUBLIKY </a:t>
            </a:r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4A6E024C-75D6-49A2-94ED-E80125363E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684" y="2015732"/>
            <a:ext cx="6134423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94F6A-EE7F-4CA6-966D-2B5D3CA8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pro práci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98F4EB-BAED-4BC1-9546-C23302C5A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prezentace je určena pro období 25. května – 5. června 2020</a:t>
            </a:r>
          </a:p>
          <a:p>
            <a:r>
              <a:rPr lang="cs-CZ" dirty="0"/>
              <a:t>zapsat do sešitu text ze snímků</a:t>
            </a:r>
          </a:p>
          <a:p>
            <a:pPr lvl="1"/>
            <a:r>
              <a:rPr lang="cs-CZ" dirty="0"/>
              <a:t>2,3,9,10, 11(pouze červená část), 12 – 19</a:t>
            </a:r>
          </a:p>
          <a:p>
            <a:r>
              <a:rPr lang="cs-CZ" dirty="0"/>
              <a:t>zápisky vyfotit a poslat na e-mail: ksandova.jitka@zsbrve.cz</a:t>
            </a:r>
          </a:p>
        </p:txBody>
      </p:sp>
    </p:spTree>
    <p:extLst>
      <p:ext uri="{BB962C8B-B14F-4D97-AF65-F5344CB8AC3E}">
        <p14:creationId xmlns:p14="http://schemas.microsoft.com/office/powerpoint/2010/main" val="2818940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71559-0790-445D-8F13-1B40B4CB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42B128-4F70-47E2-AE6A-11F0A133D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učebnice s. 136-137, 142-143</a:t>
            </a:r>
          </a:p>
          <a:p>
            <a:r>
              <a:rPr lang="cs-CZ" dirty="0">
                <a:hlinkClick r:id="rId2"/>
              </a:rPr>
              <a:t>https://www.televizeseznam.cz/video/slavnedny/den-kdy-vzniklo-ceskoslovensko-28-rijen-150707</a:t>
            </a:r>
            <a:endParaRPr lang="cs-CZ" dirty="0"/>
          </a:p>
          <a:p>
            <a:r>
              <a:rPr lang="cs-CZ">
                <a:hlinkClick r:id="rId3"/>
              </a:rPr>
              <a:t>https://www.youtube.com/watch?v=OX2fn-uu03s</a:t>
            </a:r>
            <a:endParaRPr lang="cs-CZ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98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75C53E02-A023-44C5-8F6F-ECCB0BEA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/>
            </a:pPr>
            <a:r>
              <a:rPr lang="en-US"/>
              <a:t>Boj proti Slovanům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147" name="Obdélník 3">
            <a:extLst>
              <a:ext uri="{FF2B5EF4-FFF2-40B4-BE49-F238E27FC236}">
                <a16:creationId xmlns:a16="http://schemas.microsoft.com/office/drawing/2014/main" id="{D4585534-4334-4597-B53D-9159FD435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685" y="2015732"/>
            <a:ext cx="3483315" cy="34506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32C1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5CD2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228600" defTabSz="914400">
              <a:lnSpc>
                <a:spcPct val="120000"/>
              </a:lnSpc>
              <a:spcBef>
                <a:spcPct val="50000"/>
              </a:spcBef>
              <a:buSzPct val="100000"/>
            </a:pPr>
            <a:r>
              <a:rPr lang="cs-CZ" altLang="cs-CZ" sz="2400" dirty="0"/>
              <a:t>R-U vojáci odcházeli bojovat  především na východní frontu proti Rusku</a:t>
            </a:r>
          </a:p>
          <a:p>
            <a:pPr indent="-228600" defTabSz="914400">
              <a:lnSpc>
                <a:spcPct val="120000"/>
              </a:lnSpc>
              <a:spcBef>
                <a:spcPct val="50000"/>
              </a:spcBef>
              <a:buSzPct val="100000"/>
            </a:pPr>
            <a:r>
              <a:rPr lang="cs-CZ" altLang="cs-CZ" sz="2400" dirty="0">
                <a:latin typeface="+mn-lt"/>
              </a:rPr>
              <a:t>nechuť bojovat X</a:t>
            </a:r>
            <a:r>
              <a:rPr lang="en-US" altLang="cs-CZ" sz="2400" dirty="0">
                <a:latin typeface="+mn-lt"/>
              </a:rPr>
              <a:t> </a:t>
            </a:r>
            <a:r>
              <a:rPr lang="en-US" altLang="cs-CZ" sz="2400" dirty="0" err="1">
                <a:latin typeface="+mn-lt"/>
              </a:rPr>
              <a:t>Rusku</a:t>
            </a:r>
            <a:r>
              <a:rPr lang="en-US" altLang="cs-CZ" sz="2400" dirty="0">
                <a:latin typeface="+mn-lt"/>
              </a:rPr>
              <a:t> (</a:t>
            </a:r>
            <a:r>
              <a:rPr lang="en-US" altLang="cs-CZ" sz="2400" dirty="0" err="1">
                <a:latin typeface="+mn-lt"/>
              </a:rPr>
              <a:t>Slovanům</a:t>
            </a:r>
            <a:r>
              <a:rPr lang="en-US" altLang="cs-CZ" sz="2400" dirty="0">
                <a:latin typeface="+mn-lt"/>
              </a:rPr>
              <a:t>)…</a:t>
            </a:r>
            <a:r>
              <a:rPr lang="en-US" altLang="cs-CZ" sz="2400" dirty="0" err="1">
                <a:latin typeface="+mn-lt"/>
              </a:rPr>
              <a:t>dezer</a:t>
            </a:r>
            <a:r>
              <a:rPr lang="cs-CZ" altLang="cs-CZ" sz="2400" dirty="0" err="1">
                <a:latin typeface="+mn-lt"/>
              </a:rPr>
              <a:t>ce</a:t>
            </a:r>
            <a:r>
              <a:rPr lang="en-US" altLang="cs-CZ" sz="2400" dirty="0">
                <a:latin typeface="+mn-lt"/>
              </a:rPr>
              <a:t> do </a:t>
            </a:r>
            <a:r>
              <a:rPr lang="en-US" altLang="cs-CZ" sz="2400" dirty="0" err="1">
                <a:latin typeface="+mn-lt"/>
              </a:rPr>
              <a:t>ruského</a:t>
            </a:r>
            <a:r>
              <a:rPr lang="en-US" altLang="cs-CZ" sz="2400" dirty="0">
                <a:latin typeface="+mn-lt"/>
              </a:rPr>
              <a:t> </a:t>
            </a:r>
            <a:r>
              <a:rPr lang="en-US" altLang="cs-CZ" sz="2400" dirty="0" err="1">
                <a:latin typeface="+mn-lt"/>
              </a:rPr>
              <a:t>zajetí</a:t>
            </a:r>
            <a:r>
              <a:rPr lang="en-US" altLang="cs-CZ" sz="2400" dirty="0">
                <a:latin typeface="+mn-lt"/>
              </a:rPr>
              <a:t> </a:t>
            </a:r>
          </a:p>
        </p:txBody>
      </p:sp>
      <p:pic>
        <p:nvPicPr>
          <p:cNvPr id="6148" name="Picture 6" descr="vojak-1">
            <a:extLst>
              <a:ext uri="{FF2B5EF4-FFF2-40B4-BE49-F238E27FC236}">
                <a16:creationId xmlns:a16="http://schemas.microsoft.com/office/drawing/2014/main" id="{BB454B0F-BF06-4C34-996C-F8E7853A8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4485" y="805583"/>
            <a:ext cx="2912976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171D458E-3865-441D-81C4-20CE60436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638"/>
            <a:ext cx="2811463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0427144-9114-4F17-A340-4E16DED84AD9}"/>
              </a:ext>
            </a:extLst>
          </p:cNvPr>
          <p:cNvSpPr txBox="1"/>
          <p:nvPr/>
        </p:nvSpPr>
        <p:spPr>
          <a:xfrm>
            <a:off x="323850" y="2827338"/>
            <a:ext cx="27035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T.G.Masaryk</a:t>
            </a:r>
            <a:r>
              <a:rPr lang="cs-CZ" dirty="0">
                <a:latin typeface="+mn-lt"/>
                <a:cs typeface="+mn-cs"/>
              </a:rPr>
              <a:t> 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76B7D2EC-7FE8-4C8B-A91D-42CD16668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0"/>
            <a:ext cx="2624137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9556BBC-3924-43EC-80FB-C893698E33AB}"/>
              </a:ext>
            </a:extLst>
          </p:cNvPr>
          <p:cNvSpPr txBox="1"/>
          <p:nvPr/>
        </p:nvSpPr>
        <p:spPr>
          <a:xfrm>
            <a:off x="3419475" y="3322638"/>
            <a:ext cx="25923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E.Beneš</a:t>
            </a:r>
            <a:r>
              <a:rPr lang="cs-CZ" dirty="0">
                <a:latin typeface="+mn-lt"/>
                <a:cs typeface="+mn-cs"/>
              </a:rPr>
              <a:t> </a:t>
            </a:r>
          </a:p>
        </p:txBody>
      </p:sp>
      <p:pic>
        <p:nvPicPr>
          <p:cNvPr id="15366" name="Picture 4">
            <a:extLst>
              <a:ext uri="{FF2B5EF4-FFF2-40B4-BE49-F238E27FC236}">
                <a16:creationId xmlns:a16="http://schemas.microsoft.com/office/drawing/2014/main" id="{9D4C0F6B-9F07-4E41-9401-E9292B0E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51050"/>
            <a:ext cx="3025775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D4E0687-88FC-4EF4-821E-AD00DB3E4813}"/>
              </a:ext>
            </a:extLst>
          </p:cNvPr>
          <p:cNvSpPr txBox="1"/>
          <p:nvPr/>
        </p:nvSpPr>
        <p:spPr>
          <a:xfrm>
            <a:off x="5832475" y="1565275"/>
            <a:ext cx="2624137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M.R.Štefánik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8DCC69D8-74C5-4FDA-8DE9-DB071D10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/>
            </a:pPr>
            <a:r>
              <a:rPr lang="en-US" sz="2700"/>
              <a:t>Tomáš Garrigue Masaryk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244" name="Obdélník 5">
            <a:extLst>
              <a:ext uri="{FF2B5EF4-FFF2-40B4-BE49-F238E27FC236}">
                <a16:creationId xmlns:a16="http://schemas.microsoft.com/office/drawing/2014/main" id="{E7677F3B-8286-4ECD-8084-C0FA8B38F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685" y="2015732"/>
            <a:ext cx="3129159" cy="34506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32C1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5CD2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BAD5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228600" defTabSz="914400">
              <a:lnSpc>
                <a:spcPct val="120000"/>
              </a:lnSpc>
              <a:spcBef>
                <a:spcPct val="50000"/>
              </a:spcBef>
              <a:buSzPct val="100000"/>
            </a:pPr>
            <a:r>
              <a:rPr lang="en-US" altLang="cs-CZ" dirty="0">
                <a:latin typeface="+mn-lt"/>
              </a:rPr>
              <a:t> do </a:t>
            </a:r>
            <a:r>
              <a:rPr lang="en-US" altLang="cs-CZ" dirty="0" err="1">
                <a:latin typeface="+mn-lt"/>
              </a:rPr>
              <a:t>emigrace</a:t>
            </a:r>
            <a:r>
              <a:rPr lang="en-US" altLang="cs-CZ" dirty="0">
                <a:latin typeface="+mn-lt"/>
              </a:rPr>
              <a:t> 1914 a </a:t>
            </a:r>
            <a:r>
              <a:rPr lang="en-US" altLang="cs-CZ" dirty="0" err="1">
                <a:latin typeface="+mn-lt"/>
              </a:rPr>
              <a:t>zahájil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tak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protihabsburský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odboj</a:t>
            </a:r>
            <a:endParaRPr lang="en-US" altLang="cs-CZ" dirty="0">
              <a:latin typeface="+mn-lt"/>
            </a:endParaRPr>
          </a:p>
          <a:p>
            <a:pPr indent="-228600" defTabSz="914400">
              <a:lnSpc>
                <a:spcPct val="120000"/>
              </a:lnSpc>
              <a:spcBef>
                <a:spcPct val="50000"/>
              </a:spcBef>
              <a:buSzPct val="100000"/>
            </a:pPr>
            <a:r>
              <a:rPr lang="en-US" altLang="cs-CZ" dirty="0" err="1">
                <a:latin typeface="+mn-lt"/>
              </a:rPr>
              <a:t>chtěl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společný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stát</a:t>
            </a:r>
            <a:r>
              <a:rPr lang="en-US" altLang="cs-CZ" dirty="0">
                <a:latin typeface="+mn-lt"/>
              </a:rPr>
              <a:t> </a:t>
            </a:r>
            <a:r>
              <a:rPr lang="en-US" altLang="cs-CZ" dirty="0" err="1">
                <a:latin typeface="+mn-lt"/>
              </a:rPr>
              <a:t>Čechů</a:t>
            </a:r>
            <a:r>
              <a:rPr lang="en-US" altLang="cs-CZ" dirty="0">
                <a:latin typeface="+mn-lt"/>
              </a:rPr>
              <a:t> a </a:t>
            </a:r>
            <a:r>
              <a:rPr lang="en-US" altLang="cs-CZ" dirty="0" err="1">
                <a:latin typeface="+mn-lt"/>
              </a:rPr>
              <a:t>Slováků</a:t>
            </a:r>
            <a:endParaRPr lang="en-US" altLang="cs-CZ" dirty="0">
              <a:latin typeface="+mn-lt"/>
            </a:endParaRP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6AD08D44-22A9-4A8C-B002-87B04424D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99" y="805583"/>
            <a:ext cx="3355748" cy="466076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04C453F-AB19-494C-8C7A-76C87F02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Masaryk a Wilson</a:t>
            </a:r>
            <a:endParaRPr lang="cs-CZ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0B39E3-45FF-4A50-8C20-23F289C6B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3129159" cy="345061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altLang="cs-CZ" sz="2800" b="1" dirty="0"/>
              <a:t>Masaryk, probíral celou situaci i s </a:t>
            </a:r>
            <a:r>
              <a:rPr lang="cs-CZ" altLang="cs-CZ" sz="28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americkým prezidentem</a:t>
            </a:r>
            <a:r>
              <a:rPr lang="cs-CZ" altLang="cs-CZ" sz="2800" b="1" dirty="0"/>
              <a:t>, jehož podporu získal</a:t>
            </a:r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  <p:pic>
        <p:nvPicPr>
          <p:cNvPr id="11268" name="Picture 7" descr="woodrow-wilson_114094t">
            <a:extLst>
              <a:ext uri="{FF2B5EF4-FFF2-40B4-BE49-F238E27FC236}">
                <a16:creationId xmlns:a16="http://schemas.microsoft.com/office/drawing/2014/main" id="{E9038610-EC73-4633-BFCB-8DBE71C4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808" y="1275798"/>
            <a:ext cx="3720331" cy="37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63BC0-72F3-413E-9BFB-3190A9A4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Edvard Beneš</a:t>
            </a:r>
            <a:endParaRPr lang="cs-CZ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D725E5E-CB63-4109-B5E1-BDFE8C5F000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088684" y="2015734"/>
            <a:ext cx="3121916" cy="34506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cs-CZ" altLang="cs-CZ" sz="2400" dirty="0"/>
              <a:t>1915 do zahraničí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cs-CZ" altLang="cs-CZ" sz="2400" dirty="0"/>
              <a:t> v Paříži ustavili s T. G. M. </a:t>
            </a:r>
            <a:r>
              <a:rPr lang="cs-CZ" altLang="cs-CZ" sz="24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Českou</a:t>
            </a:r>
            <a:r>
              <a:rPr lang="cs-CZ" altLang="cs-CZ" sz="2400" dirty="0"/>
              <a:t> a později </a:t>
            </a:r>
            <a:r>
              <a:rPr lang="cs-CZ" altLang="cs-CZ" sz="24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Československou národní radu</a:t>
            </a:r>
            <a:r>
              <a:rPr lang="cs-CZ" altLang="cs-CZ" sz="2400" dirty="0"/>
              <a:t> (řídila protirakouský odboj v zahraničí)</a:t>
            </a:r>
          </a:p>
        </p:txBody>
      </p:sp>
      <p:pic>
        <p:nvPicPr>
          <p:cNvPr id="12291" name="Picture 6" descr="benes_edvard2__5">
            <a:extLst>
              <a:ext uri="{FF2B5EF4-FFF2-40B4-BE49-F238E27FC236}">
                <a16:creationId xmlns:a16="http://schemas.microsoft.com/office/drawing/2014/main" id="{E03F7F27-D5CE-4D4B-AA39-37C53CB3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400" y="2015734"/>
            <a:ext cx="2363147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4774077-B300-4E04-B1F2-D55628D3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/>
            </a:pPr>
            <a:r>
              <a:rPr lang="en-US" sz="2700"/>
              <a:t>Milan Rastislav Štefánik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8705176-41A9-4333-94F7-C17B3988C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85" y="2015732"/>
            <a:ext cx="3129159" cy="34506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 defTabSz="9144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cs-CZ" sz="2400" dirty="0" err="1"/>
              <a:t>letec</a:t>
            </a:r>
            <a:r>
              <a:rPr lang="en-US" altLang="cs-CZ" sz="2400" dirty="0"/>
              <a:t>, </a:t>
            </a:r>
          </a:p>
          <a:p>
            <a:pPr marL="571500" indent="-228600" defTabSz="914400">
              <a:lnSpc>
                <a:spcPct val="120000"/>
              </a:lnSpc>
              <a:spcBef>
                <a:spcPct val="5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cs-CZ" sz="2400" dirty="0" err="1"/>
              <a:t>organizoval</a:t>
            </a:r>
            <a:r>
              <a:rPr lang="en-US" altLang="cs-CZ" sz="2400" dirty="0"/>
              <a:t> </a:t>
            </a:r>
            <a:r>
              <a:rPr lang="en-US" altLang="cs-CZ" sz="2400" dirty="0" err="1"/>
              <a:t>čs</a:t>
            </a:r>
            <a:r>
              <a:rPr lang="en-US" altLang="cs-CZ" sz="2400" dirty="0"/>
              <a:t> </a:t>
            </a:r>
            <a:r>
              <a:rPr lang="en-US" altLang="cs-CZ" sz="2400" dirty="0" err="1"/>
              <a:t>vojsko</a:t>
            </a:r>
            <a:r>
              <a:rPr lang="en-US" altLang="cs-CZ" sz="2400" dirty="0"/>
              <a:t> </a:t>
            </a:r>
            <a:r>
              <a:rPr lang="en-US" altLang="cs-CZ" sz="2400" dirty="0" err="1"/>
              <a:t>bojující</a:t>
            </a:r>
            <a:r>
              <a:rPr lang="en-US" altLang="cs-CZ" sz="2400" dirty="0"/>
              <a:t> </a:t>
            </a:r>
            <a:r>
              <a:rPr lang="en-US" altLang="cs-CZ" sz="2400" dirty="0" err="1"/>
              <a:t>na</a:t>
            </a:r>
            <a:r>
              <a:rPr lang="en-US" altLang="cs-CZ" sz="2400" dirty="0"/>
              <a:t> </a:t>
            </a:r>
            <a:r>
              <a:rPr lang="en-US" altLang="cs-CZ" sz="2400" dirty="0" err="1"/>
              <a:t>straně</a:t>
            </a:r>
            <a:r>
              <a:rPr lang="en-US" altLang="cs-CZ" sz="2400" dirty="0"/>
              <a:t> </a:t>
            </a:r>
            <a:r>
              <a:rPr lang="en-US" altLang="cs-CZ" sz="2400" dirty="0" err="1"/>
              <a:t>Dohody</a:t>
            </a:r>
            <a:r>
              <a:rPr lang="en-US" altLang="cs-CZ" sz="2400" dirty="0"/>
              <a:t> (</a:t>
            </a:r>
            <a:r>
              <a:rPr lang="en-US" altLang="cs-CZ" sz="2400" dirty="0" err="1"/>
              <a:t>legie</a:t>
            </a:r>
            <a:r>
              <a:rPr lang="en-US" altLang="cs-CZ" sz="2400" dirty="0"/>
              <a:t>)</a:t>
            </a:r>
          </a:p>
        </p:txBody>
      </p:sp>
      <p:pic>
        <p:nvPicPr>
          <p:cNvPr id="13317" name="Picture 6" descr="stefanik">
            <a:extLst>
              <a:ext uri="{FF2B5EF4-FFF2-40B4-BE49-F238E27FC236}">
                <a16:creationId xmlns:a16="http://schemas.microsoft.com/office/drawing/2014/main" id="{924F32AB-DFD9-4FFB-9BC0-7F83081D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58" y="805583"/>
            <a:ext cx="3553831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40EDE-7819-4468-959B-A0DBD712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ZAHRANIČNÍ ODBOJ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B6E0FA-03A7-4DBD-B939-B78DCB18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988840"/>
            <a:ext cx="7475282" cy="3744416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2400" dirty="0"/>
              <a:t>1914 emigroval T. G. Masaryk do ciziny</a:t>
            </a:r>
          </a:p>
          <a:p>
            <a:pPr marL="1028700" lvl="1" indent="-457200">
              <a:defRPr/>
            </a:pPr>
            <a:r>
              <a:rPr lang="cs-CZ" altLang="cs-CZ" sz="2400" dirty="0"/>
              <a:t>chtěl, aby vznikl společný stát Čechů a Slováků</a:t>
            </a:r>
          </a:p>
          <a:p>
            <a:pPr marL="1028700" lvl="1" indent="-457200">
              <a:defRPr/>
            </a:pPr>
            <a:r>
              <a:rPr lang="cs-CZ" altLang="cs-CZ" sz="2400" dirty="0"/>
              <a:t>získal podporu USA prezidenta Wilsona</a:t>
            </a:r>
          </a:p>
          <a:p>
            <a:pPr algn="just"/>
            <a:r>
              <a:rPr lang="cs-CZ" altLang="cs-CZ" sz="2400" dirty="0"/>
              <a:t>1915 odešel za Masarykem i Edvard Beneš </a:t>
            </a:r>
          </a:p>
          <a:p>
            <a:pPr algn="just"/>
            <a:r>
              <a:rPr lang="cs-CZ" altLang="cs-CZ" sz="2400" dirty="0"/>
              <a:t>v Paříži vytvořili Československou národní radu, která řídila protirakouský odboj v zahraničí </a:t>
            </a:r>
          </a:p>
          <a:p>
            <a:pPr algn="just"/>
            <a:r>
              <a:rPr lang="cs-CZ" altLang="cs-CZ" sz="2400" dirty="0"/>
              <a:t>spolupracoval i Milan Rastislav Štefánik </a:t>
            </a:r>
          </a:p>
          <a:p>
            <a:pPr marL="571500" indent="-457200">
              <a:defRPr/>
            </a:pPr>
            <a:endParaRPr lang="cs-CZ" altLang="cs-CZ" sz="2400" dirty="0"/>
          </a:p>
          <a:p>
            <a:pPr marL="571500" indent="-457200">
              <a:defRPr/>
            </a:pPr>
            <a:endParaRPr lang="cs-CZ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489</Words>
  <Application>Microsoft Office PowerPoint</Application>
  <PresentationFormat>Předvádění na obrazovce (4:3)</PresentationFormat>
  <Paragraphs>81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Gill Sans MT</vt:lpstr>
      <vt:lpstr>Galerie</vt:lpstr>
      <vt:lpstr>ČEŠI A SLOVÁCI V DOBĚ  1. SVĚTOVÉ VÁLKY </vt:lpstr>
      <vt:lpstr>ČEŠI NA VÁLEČNÝCH FRONTÁCH </vt:lpstr>
      <vt:lpstr>Boj proti Slovanům</vt:lpstr>
      <vt:lpstr>Prezentace aplikace PowerPoint</vt:lpstr>
      <vt:lpstr>Tomáš Garrigue Masaryk</vt:lpstr>
      <vt:lpstr>Masaryk a Wilson</vt:lpstr>
      <vt:lpstr>Edvard Beneš</vt:lpstr>
      <vt:lpstr>Milan Rastislav Štefánik</vt:lpstr>
      <vt:lpstr>ZAHRANIČNÍ ODBOJ</vt:lpstr>
      <vt:lpstr>Československá národní rada</vt:lpstr>
      <vt:lpstr>Prezentace aplikace PowerPoint</vt:lpstr>
      <vt:lpstr>Karel I. </vt:lpstr>
      <vt:lpstr>Tříkrálová deklarace</vt:lpstr>
      <vt:lpstr>Národní výbor</vt:lpstr>
      <vt:lpstr>Vyhlášení Československa</vt:lpstr>
      <vt:lpstr>Prezentace aplikace PowerPoint</vt:lpstr>
      <vt:lpstr>Prezentace aplikace PowerPoint</vt:lpstr>
      <vt:lpstr>Prezentace aplikace PowerPoint</vt:lpstr>
      <vt:lpstr>ČESKOSLOVENŠTÍ LEGIONÁŘI</vt:lpstr>
      <vt:lpstr>LEGIONÁŘI V RUSKU </vt:lpstr>
      <vt:lpstr>TRANSIBIŘSKÁ MAGISTRÁLA </vt:lpstr>
      <vt:lpstr>OBECNÍ DŮM </vt:lpstr>
      <vt:lpstr> PRVNÍ ČESKOSLOVENSKÁ VLÁDA  </vt:lpstr>
      <vt:lpstr>VYHLÁŠENÍ REPUBLIKY </vt:lpstr>
      <vt:lpstr>pokyny pro práci</vt:lpstr>
      <vt:lpstr>Další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ČEŠI A SLOVÁCI V DOBĚ  1. SVĚTOVÉ VÁLKY </dc:title>
  <dc:creator>Kšandová Jitka</dc:creator>
  <cp:lastModifiedBy>Kšandová Jitka</cp:lastModifiedBy>
  <cp:revision>6</cp:revision>
  <dcterms:created xsi:type="dcterms:W3CDTF">2020-05-15T07:27:06Z</dcterms:created>
  <dcterms:modified xsi:type="dcterms:W3CDTF">2020-05-20T19:12:16Z</dcterms:modified>
</cp:coreProperties>
</file>