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2" r:id="rId9"/>
    <p:sldId id="263" r:id="rId10"/>
    <p:sldId id="267" r:id="rId11"/>
    <p:sldId id="265" r:id="rId12"/>
    <p:sldId id="268" r:id="rId13"/>
    <p:sldId id="266" r:id="rId14"/>
    <p:sldId id="270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šandová Jitka" initials="KJ" lastIdx="1" clrIdx="0">
    <p:extLst>
      <p:ext uri="{19B8F6BF-5375-455C-9EA6-DF929625EA0E}">
        <p15:presenceInfo xmlns:p15="http://schemas.microsoft.com/office/powerpoint/2012/main" userId="S::ksandova.jitka@zsbrve.cz::05d16881-da30-47b7-8bfb-6f411e7157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nNLGMKp7M" TargetMode="External"/><Relationship Id="rId2" Type="http://schemas.openxmlformats.org/officeDocument/2006/relationships/hyperlink" Target="https://www.youtube.com/watch?v=tOiHoB-fen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ejepis.com/ucebnice/pozdni-cisarstvi-dominat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ksandova.jitka@zsbrve.cz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1CF80-B0ED-4F04-BC29-D7A200C3F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ŘÍMSKÁ MYTOLOGIE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3366E8-B8A5-4DCF-BBB9-6B2680638A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křesťanství a ostatní náboženství v římské říši</a:t>
            </a:r>
          </a:p>
        </p:txBody>
      </p:sp>
    </p:spTree>
    <p:extLst>
      <p:ext uri="{BB962C8B-B14F-4D97-AF65-F5344CB8AC3E}">
        <p14:creationId xmlns:p14="http://schemas.microsoft.com/office/powerpoint/2010/main" val="3525778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9380A-7827-43CF-88A9-14BBD99D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Křesťanství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8FD3E5A-B2C3-4F31-8E83-A8128E835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6195784" cy="3450613"/>
          </a:xfrm>
        </p:spPr>
        <p:txBody>
          <a:bodyPr>
            <a:normAutofit/>
          </a:bodyPr>
          <a:lstStyle/>
          <a:p>
            <a:r>
              <a:rPr lang="cs-CZ" dirty="0"/>
              <a:t>myšlenky – šíření vzájemné blízkosti, pomoci, dobročinnosti, zavržení násilí, majetku, přepychu, hlásání rovnosti lidí</a:t>
            </a:r>
          </a:p>
          <a:p>
            <a:r>
              <a:rPr lang="cs-CZ" dirty="0"/>
              <a:t>život v souladu s Božím zákonem – posmrtný život</a:t>
            </a:r>
          </a:p>
          <a:p>
            <a:r>
              <a:rPr lang="cs-CZ" dirty="0"/>
              <a:t>příchod do Jeruzaléma – uctíván jako spasitel </a:t>
            </a:r>
          </a:p>
          <a:p>
            <a:r>
              <a:rPr lang="cs-CZ" dirty="0"/>
              <a:t>Bůh se stal v Ježíši z Nazareta člověkem (vtělení), který byl ukřižován a vzkříšen z mrtvých, a tak člověka vysvobodil z otroctví hříchu a smrti k životu.</a:t>
            </a:r>
          </a:p>
          <a:p>
            <a:endParaRPr lang="cs-CZ" dirty="0"/>
          </a:p>
        </p:txBody>
      </p:sp>
      <p:pic>
        <p:nvPicPr>
          <p:cNvPr id="9" name="Obrázek 8" descr="Obsah obrázku interiér, stůl, dřevěné, vsedě&#10;&#10;Popis byl vytvořen automaticky">
            <a:extLst>
              <a:ext uri="{FF2B5EF4-FFF2-40B4-BE49-F238E27FC236}">
                <a16:creationId xmlns:a16="http://schemas.microsoft.com/office/drawing/2014/main" id="{8EC88353-6E82-4250-9ED2-B95A66CA0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756" y="3053407"/>
            <a:ext cx="2926098" cy="1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2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EACA08-E48D-4BC4-8749-447C7B50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křesťanství v </a:t>
            </a:r>
            <a:r>
              <a:rPr lang="cs-CZ" dirty="0" err="1"/>
              <a:t>římě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D5FFCC-12E4-4230-A155-A787E2BE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r>
              <a:rPr lang="cs-CZ" dirty="0"/>
              <a:t>křesťané zpočátku pronásledováni</a:t>
            </a:r>
          </a:p>
          <a:p>
            <a:pPr lvl="1"/>
            <a:r>
              <a:rPr lang="cs-CZ" dirty="0"/>
              <a:t>výskyt </a:t>
            </a:r>
            <a:r>
              <a:rPr lang="cs-CZ" dirty="0" err="1"/>
              <a:t>křesťanstkých</a:t>
            </a:r>
            <a:r>
              <a:rPr lang="cs-CZ" dirty="0"/>
              <a:t> obcí v Římě již v pol. 2. st. </a:t>
            </a:r>
          </a:p>
          <a:p>
            <a:pPr lvl="1"/>
            <a:r>
              <a:rPr lang="cs-CZ" dirty="0"/>
              <a:t>křesťané chápáni Římany jako odpůrci státního náboženství a nepřátelé veřejného pořádku</a:t>
            </a:r>
          </a:p>
          <a:p>
            <a:r>
              <a:rPr lang="cs-CZ" dirty="0"/>
              <a:t>skrývání se – katakomby (podzemní chodby sloužící jako pohřebiště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7E16CA-863B-4B0A-84E4-44B7BD773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252908"/>
            <a:ext cx="4960443" cy="29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72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EACA08-E48D-4BC4-8749-447C7B50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křesťanství v </a:t>
            </a:r>
            <a:r>
              <a:rPr lang="cs-CZ" dirty="0" err="1"/>
              <a:t>římě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D5FFCC-12E4-4230-A155-A787E2BE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146" y="2015734"/>
            <a:ext cx="7891522" cy="3450613"/>
          </a:xfrm>
        </p:spPr>
        <p:txBody>
          <a:bodyPr>
            <a:noAutofit/>
          </a:bodyPr>
          <a:lstStyle/>
          <a:p>
            <a:r>
              <a:rPr lang="cs-CZ" sz="2400" b="1" dirty="0"/>
              <a:t>císař </a:t>
            </a:r>
            <a:r>
              <a:rPr lang="cs-CZ" sz="2400" b="1" dirty="0" err="1"/>
              <a:t>Constantinus</a:t>
            </a:r>
            <a:r>
              <a:rPr lang="cs-CZ" sz="2400" b="1" dirty="0"/>
              <a:t>/Konstantin I.</a:t>
            </a:r>
          </a:p>
          <a:p>
            <a:pPr lvl="1"/>
            <a:r>
              <a:rPr lang="cs-CZ" sz="2400" dirty="0"/>
              <a:t>uvědomil si výhody křesťanství (velké množství věřících = možnost sjednocení obyvatelstva rozhlehlé říše)</a:t>
            </a:r>
          </a:p>
          <a:p>
            <a:pPr lvl="1"/>
            <a:r>
              <a:rPr lang="cs-CZ" sz="2400" dirty="0"/>
              <a:t>Edikt milánský (rok 313)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86DDD4-7603-4402-9D92-E365C947F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668" y="2015733"/>
            <a:ext cx="2303284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3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853DD820-B2AE-4173-84BE-A2DB2436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edikt milánský (rok 313)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D6F930-322F-41A5-8E46-8F3442F80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6510" cy="345061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cs-CZ" sz="2400" dirty="0"/>
              <a:t>křesťanství = státem uznávané a podporované náboženství</a:t>
            </a:r>
          </a:p>
          <a:p>
            <a:pPr lvl="1"/>
            <a:r>
              <a:rPr lang="cs-CZ" sz="2400" dirty="0"/>
              <a:t>ukončení pronásledování křesťanů</a:t>
            </a:r>
          </a:p>
          <a:p>
            <a:pPr lvl="2"/>
            <a:r>
              <a:rPr lang="cs-CZ" sz="2000" dirty="0"/>
              <a:t>zaručena náboženská svoboda – křesťanství zrovnoprávněno s ostatními náboženstvími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13D734-061F-4AA9-9AFC-C33DF4E3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61" y="805583"/>
            <a:ext cx="3623742" cy="4660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80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8909C-F797-4B55-B592-DEB24450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zdroje informací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88BA4-890C-4006-91FA-B6C57C327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učebnice s. 128-129</a:t>
            </a:r>
          </a:p>
          <a:p>
            <a:r>
              <a:rPr lang="cs-CZ" dirty="0">
                <a:hlinkClick r:id="rId2"/>
              </a:rPr>
              <a:t>https://www.youtube.com/watch?v=tOiHoB-fenI</a:t>
            </a:r>
            <a:r>
              <a:rPr lang="cs-CZ" dirty="0"/>
              <a:t> (</a:t>
            </a:r>
            <a:r>
              <a:rPr lang="cs-CZ" dirty="0" err="1"/>
              <a:t>videovýpisky</a:t>
            </a:r>
            <a:r>
              <a:rPr lang="cs-CZ" dirty="0"/>
              <a:t> z dějepisu – počátky křesťanství v Římě)</a:t>
            </a:r>
          </a:p>
          <a:p>
            <a:r>
              <a:rPr lang="cs-CZ" dirty="0">
                <a:hlinkClick r:id="rId3"/>
              </a:rPr>
              <a:t>https://www.youtube.com/watch?v=MYnNLGMKp7M</a:t>
            </a:r>
            <a:r>
              <a:rPr lang="cs-CZ" dirty="0"/>
              <a:t> (křesťanství)</a:t>
            </a:r>
          </a:p>
          <a:p>
            <a:r>
              <a:rPr lang="cs-CZ" dirty="0">
                <a:hlinkClick r:id="rId4"/>
              </a:rPr>
              <a:t>http://www.dejepis.com/ucebnice/pozdni-cisarstvi-dominat/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41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EA093-D08F-449C-BF30-6E8C0264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pokyny pro práci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BCBBE8-51ED-4B40-8F6A-9D380FD1E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pročíst prezentaci</a:t>
            </a:r>
          </a:p>
          <a:p>
            <a:r>
              <a:rPr lang="cs-CZ" dirty="0"/>
              <a:t>opsat zápisky do sešitu (poslední dva snímky prezentace)</a:t>
            </a:r>
          </a:p>
          <a:p>
            <a:r>
              <a:rPr lang="cs-CZ" dirty="0"/>
              <a:t> vyfotit a zaslat na </a:t>
            </a:r>
            <a:r>
              <a:rPr lang="cs-CZ" dirty="0">
                <a:hlinkClick r:id="rId2"/>
              </a:rPr>
              <a:t>ksandova.jitka@zsbrve.cz</a:t>
            </a:r>
            <a:r>
              <a:rPr lang="cs-CZ" dirty="0"/>
              <a:t> do 31. května 2020</a:t>
            </a:r>
          </a:p>
        </p:txBody>
      </p:sp>
    </p:spTree>
    <p:extLst>
      <p:ext uri="{BB962C8B-B14F-4D97-AF65-F5344CB8AC3E}">
        <p14:creationId xmlns:p14="http://schemas.microsoft.com/office/powerpoint/2010/main" val="222946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C4782-A029-43D1-AFD2-F456E3E0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náboženství v římské říši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7B4F5F-1DA6-4E00-88D8-FE488C65A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Římané byli polyteisté – uctívali více bohů </a:t>
            </a:r>
          </a:p>
          <a:p>
            <a:r>
              <a:rPr lang="cs-CZ" sz="2400" dirty="0"/>
              <a:t>některé bohy přejali od Etrusků, Řeků (i mnoho bájí)</a:t>
            </a:r>
          </a:p>
          <a:p>
            <a:r>
              <a:rPr lang="cs-CZ" sz="2400" dirty="0"/>
              <a:t>s rozšiřováním území i přejímání bohů z ostatních oblastí říše</a:t>
            </a:r>
          </a:p>
          <a:p>
            <a:r>
              <a:rPr lang="cs-CZ" sz="2400" dirty="0"/>
              <a:t>ochránci Říma se stala trojice bohů Jupiter, Junona, Minerva</a:t>
            </a:r>
          </a:p>
          <a:p>
            <a:r>
              <a:rPr lang="cs-CZ" sz="2400" dirty="0"/>
              <a:t>judaismus </a:t>
            </a:r>
          </a:p>
          <a:p>
            <a:pPr lvl="1"/>
            <a:r>
              <a:rPr lang="cs-CZ" sz="2400" dirty="0"/>
              <a:t>nositeli byli Židé</a:t>
            </a:r>
          </a:p>
          <a:p>
            <a:pPr lvl="1"/>
            <a:r>
              <a:rPr lang="cs-CZ" sz="2400" dirty="0"/>
              <a:t>jeden Bůh, víra v příchod spasitele, který zachrání utlačované</a:t>
            </a:r>
          </a:p>
          <a:p>
            <a:pPr lvl="2"/>
            <a:r>
              <a:rPr lang="cs-CZ" sz="2400" dirty="0"/>
              <a:t>základ pro vznik křesťanství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461BEC2-7F5E-4943-B536-035BF0898F4B}"/>
              </a:ext>
            </a:extLst>
          </p:cNvPr>
          <p:cNvSpPr txBox="1"/>
          <p:nvPr/>
        </p:nvSpPr>
        <p:spPr>
          <a:xfrm>
            <a:off x="8719930" y="278296"/>
            <a:ext cx="209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zápisky</a:t>
            </a:r>
          </a:p>
        </p:txBody>
      </p:sp>
    </p:spTree>
    <p:extLst>
      <p:ext uri="{BB962C8B-B14F-4D97-AF65-F5344CB8AC3E}">
        <p14:creationId xmlns:p14="http://schemas.microsoft.com/office/powerpoint/2010/main" val="391124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C4782-A029-43D1-AFD2-F456E3E0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křesťanství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7B4F5F-1DA6-4E00-88D8-FE488C65A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nejdříve </a:t>
            </a:r>
            <a:r>
              <a:rPr lang="cs-CZ" sz="2400" dirty="0" err="1"/>
              <a:t>náb</a:t>
            </a:r>
            <a:r>
              <a:rPr lang="cs-CZ" sz="2400" dirty="0"/>
              <a:t>. chudých (křesťané zpočátku pronásledováni), ale postupně ho začali vyznávat i Římané z vyšších vrstev</a:t>
            </a:r>
          </a:p>
          <a:p>
            <a:r>
              <a:rPr lang="cs-CZ" sz="2400" dirty="0"/>
              <a:t>ústřední postavou židovský kazatel Ježíš Kristus, kniha Bible (Starý zákon, Nový zákon – svědectví o životě Ježíše Krista)</a:t>
            </a:r>
          </a:p>
          <a:p>
            <a:r>
              <a:rPr lang="cs-CZ" sz="2400" dirty="0"/>
              <a:t>myšlenky – šíření vzájemné blízkosti, zavržení násilí, majetku, hlásání rovnosti lidí</a:t>
            </a:r>
          </a:p>
          <a:p>
            <a:r>
              <a:rPr lang="cs-CZ" sz="2400" b="1" dirty="0"/>
              <a:t>císař Konstantin I.</a:t>
            </a:r>
          </a:p>
          <a:p>
            <a:pPr lvl="1"/>
            <a:r>
              <a:rPr lang="cs-CZ" sz="2400" dirty="0"/>
              <a:t>výhody křesťanství (velké množství věřících = možnost sjednocení obyvatelstva říše)</a:t>
            </a:r>
          </a:p>
          <a:p>
            <a:pPr lvl="1"/>
            <a:r>
              <a:rPr lang="cs-CZ" sz="2400" dirty="0"/>
              <a:t>Edikt milánský (rok 313)</a:t>
            </a:r>
          </a:p>
          <a:p>
            <a:pPr lvl="2"/>
            <a:r>
              <a:rPr lang="cs-CZ" sz="2400" dirty="0"/>
              <a:t>křesťanství = státem uznávané a podporované náboženství</a:t>
            </a:r>
          </a:p>
          <a:p>
            <a:pPr lvl="2"/>
            <a:r>
              <a:rPr lang="cs-CZ" sz="2400" dirty="0"/>
              <a:t>ukončení pronásledování křesťanů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461BEC2-7F5E-4943-B536-035BF0898F4B}"/>
              </a:ext>
            </a:extLst>
          </p:cNvPr>
          <p:cNvSpPr txBox="1"/>
          <p:nvPr/>
        </p:nvSpPr>
        <p:spPr>
          <a:xfrm>
            <a:off x="8719930" y="278296"/>
            <a:ext cx="209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zápisky</a:t>
            </a:r>
          </a:p>
        </p:txBody>
      </p:sp>
    </p:spTree>
    <p:extLst>
      <p:ext uri="{BB962C8B-B14F-4D97-AF65-F5344CB8AC3E}">
        <p14:creationId xmlns:p14="http://schemas.microsoft.com/office/powerpoint/2010/main" val="1527634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746374-04C6-44AB-BA2B-0B229F8B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cs-CZ" dirty="0"/>
              <a:t>Římské náboženství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3D9DCE-22FA-4420-94EB-41229BF0F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/>
          </a:bodyPr>
          <a:lstStyle/>
          <a:p>
            <a:r>
              <a:rPr lang="cs-CZ" dirty="0"/>
              <a:t>Římané byli polyteisté – uctívali více bohů </a:t>
            </a:r>
          </a:p>
          <a:p>
            <a:r>
              <a:rPr lang="cs-CZ" dirty="0"/>
              <a:t>některé bohy přejali od Etrusků, Řeků (i mnoho bájí)</a:t>
            </a:r>
          </a:p>
          <a:p>
            <a:r>
              <a:rPr lang="cs-CZ" dirty="0"/>
              <a:t>s rozšiřováním území i přejímání bohů z oblastí Egypta, Malé Asie…</a:t>
            </a:r>
          </a:p>
        </p:txBody>
      </p:sp>
    </p:spTree>
    <p:extLst>
      <p:ext uri="{BB962C8B-B14F-4D97-AF65-F5344CB8AC3E}">
        <p14:creationId xmlns:p14="http://schemas.microsoft.com/office/powerpoint/2010/main" val="328853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3C96D-A925-4FA3-BFD9-C06B4E38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římští bohové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2E2CF7-B249-4E89-9681-E39CC4D008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Jupiter – vládce bohů, bůh nebe, bouře, deště (2. pád Jova)</a:t>
            </a:r>
          </a:p>
          <a:p>
            <a:r>
              <a:rPr lang="cs-CZ" dirty="0"/>
              <a:t>Juno – Jupiterova manželka </a:t>
            </a:r>
          </a:p>
          <a:p>
            <a:r>
              <a:rPr lang="cs-CZ" dirty="0"/>
              <a:t>Minerva – bohyně moudrosti</a:t>
            </a:r>
          </a:p>
          <a:p>
            <a:r>
              <a:rPr lang="cs-CZ" dirty="0"/>
              <a:t>Mars – bůh války, jara, zemědělských prací</a:t>
            </a:r>
          </a:p>
          <a:p>
            <a:r>
              <a:rPr lang="cs-CZ" dirty="0"/>
              <a:t>Venuše – bohyně lásky </a:t>
            </a:r>
          </a:p>
          <a:p>
            <a:pPr lvl="1"/>
            <a:r>
              <a:rPr lang="cs-CZ" dirty="0"/>
              <a:t>Amor – Venušin syn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C0611D-6332-4C29-B396-2B5EABE821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Diana – bohyně lovu  </a:t>
            </a:r>
          </a:p>
          <a:p>
            <a:r>
              <a:rPr lang="cs-CZ" dirty="0"/>
              <a:t>Vulkán - božský kovář </a:t>
            </a:r>
          </a:p>
          <a:p>
            <a:r>
              <a:rPr lang="cs-CZ" dirty="0"/>
              <a:t>Merkur – posel bohů </a:t>
            </a:r>
          </a:p>
          <a:p>
            <a:r>
              <a:rPr lang="cs-CZ" dirty="0"/>
              <a:t>Neptun – bůh moře </a:t>
            </a:r>
          </a:p>
          <a:p>
            <a:r>
              <a:rPr lang="cs-CZ" dirty="0"/>
              <a:t>Pluto – bůh podsvětí</a:t>
            </a:r>
          </a:p>
          <a:p>
            <a:r>
              <a:rPr lang="cs-CZ" dirty="0" err="1"/>
              <a:t>Quirinus</a:t>
            </a:r>
            <a:r>
              <a:rPr lang="cs-CZ" dirty="0"/>
              <a:t> – ochránce Římanů</a:t>
            </a:r>
          </a:p>
        </p:txBody>
      </p:sp>
    </p:spTree>
    <p:extLst>
      <p:ext uri="{BB962C8B-B14F-4D97-AF65-F5344CB8AC3E}">
        <p14:creationId xmlns:p14="http://schemas.microsoft.com/office/powerpoint/2010/main" val="2673720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7D23AA3-2978-4C00-BF33-3C423BD1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cs-CZ" dirty="0"/>
              <a:t>římští bohové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0D921-FBB6-435D-B5CA-FA0C61B56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cs-CZ" dirty="0"/>
              <a:t>později se uctívanými ochránci Říma stala trojice bohů</a:t>
            </a:r>
          </a:p>
          <a:p>
            <a:pPr lvl="1"/>
            <a:r>
              <a:rPr lang="cs-CZ" dirty="0"/>
              <a:t>Jupiter</a:t>
            </a:r>
          </a:p>
          <a:p>
            <a:pPr lvl="1"/>
            <a:r>
              <a:rPr lang="cs-CZ" dirty="0"/>
              <a:t>Junona </a:t>
            </a:r>
          </a:p>
          <a:p>
            <a:pPr lvl="1"/>
            <a:r>
              <a:rPr lang="cs-CZ" dirty="0"/>
              <a:t>Minerva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Obrázek 6" descr="Obsah obrázku socha, budova, vsedě, stůl&#10;&#10;Popis byl vytvořen automaticky">
            <a:extLst>
              <a:ext uri="{FF2B5EF4-FFF2-40B4-BE49-F238E27FC236}">
                <a16:creationId xmlns:a16="http://schemas.microsoft.com/office/drawing/2014/main" id="{45E426F7-F439-4756-9377-E7FB9F048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44" b="1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51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AEC5E41-C0A9-499F-8142-32C68AFF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6" y="531628"/>
            <a:ext cx="5175650" cy="399819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DFC77CC-9D7D-4689-9FBF-961AAC1E6010}"/>
              </a:ext>
            </a:extLst>
          </p:cNvPr>
          <p:cNvSpPr/>
          <p:nvPr/>
        </p:nvSpPr>
        <p:spPr>
          <a:xfrm>
            <a:off x="736053" y="49559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Bůh Mars se zamiloval do kněžky (vestálky), narodila se jim dvojčata Romulus a Remus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521F03-84D2-442E-AE62-7E5A2893C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295" y="365678"/>
            <a:ext cx="3091105" cy="483448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C35B2E-7B46-41CD-B186-A6BF42EA5492}"/>
              </a:ext>
            </a:extLst>
          </p:cNvPr>
          <p:cNvSpPr txBox="1"/>
          <p:nvPr/>
        </p:nvSpPr>
        <p:spPr>
          <a:xfrm>
            <a:off x="8110330" y="5433391"/>
            <a:ext cx="172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Jupiter</a:t>
            </a:r>
          </a:p>
        </p:txBody>
      </p:sp>
    </p:spTree>
    <p:extLst>
      <p:ext uri="{BB962C8B-B14F-4D97-AF65-F5344CB8AC3E}">
        <p14:creationId xmlns:p14="http://schemas.microsoft.com/office/powerpoint/2010/main" val="396696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budova, raketa, fotka, stojící&#10;&#10;Popis byl vytvořen automaticky">
            <a:extLst>
              <a:ext uri="{FF2B5EF4-FFF2-40B4-BE49-F238E27FC236}">
                <a16:creationId xmlns:a16="http://schemas.microsoft.com/office/drawing/2014/main" id="{94C5808D-B91C-49E7-80E3-519ED799C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468" y="643468"/>
            <a:ext cx="3396171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 descr="Mars">
            <a:extLst>
              <a:ext uri="{FF2B5EF4-FFF2-40B4-BE49-F238E27FC236}">
                <a16:creationId xmlns:a16="http://schemas.microsoft.com/office/drawing/2014/main" id="{003C57D6-8AEC-4418-B99A-153F383E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792" y="643468"/>
            <a:ext cx="3625806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4FAF34F-C77D-42A6-A543-922528B5E792}"/>
              </a:ext>
            </a:extLst>
          </p:cNvPr>
          <p:cNvSpPr txBox="1"/>
          <p:nvPr/>
        </p:nvSpPr>
        <p:spPr>
          <a:xfrm>
            <a:off x="1467468" y="5581934"/>
            <a:ext cx="314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Diana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0D2585-0CD8-417E-9E68-ECA989BE708E}"/>
              </a:ext>
            </a:extLst>
          </p:cNvPr>
          <p:cNvSpPr txBox="1"/>
          <p:nvPr/>
        </p:nvSpPr>
        <p:spPr>
          <a:xfrm>
            <a:off x="7260609" y="5581934"/>
            <a:ext cx="230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Mars</a:t>
            </a:r>
          </a:p>
        </p:txBody>
      </p:sp>
    </p:spTree>
    <p:extLst>
      <p:ext uri="{BB962C8B-B14F-4D97-AF65-F5344CB8AC3E}">
        <p14:creationId xmlns:p14="http://schemas.microsoft.com/office/powerpoint/2010/main" val="40208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EF77632-1A0C-4B9F-829B-226E68A7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DCFC27-6BCE-42B6-8372-070EA07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B8DCA8-04CA-4BC7-9683-FB588725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8" y="4457692"/>
            <a:ext cx="9274014" cy="558063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3600" dirty="0" err="1"/>
              <a:t>náboženství</a:t>
            </a:r>
            <a:r>
              <a:rPr lang="en-US" sz="3600" dirty="0"/>
              <a:t> </a:t>
            </a:r>
            <a:r>
              <a:rPr lang="en-US" sz="3600" dirty="0" err="1"/>
              <a:t>jiných</a:t>
            </a:r>
            <a:r>
              <a:rPr lang="en-US" sz="3600" dirty="0"/>
              <a:t> </a:t>
            </a:r>
            <a:r>
              <a:rPr lang="en-US" sz="3600" dirty="0" err="1"/>
              <a:t>národů</a:t>
            </a:r>
            <a:r>
              <a:rPr lang="cs-CZ" sz="3600" dirty="0"/>
              <a:t> v římské říši</a:t>
            </a:r>
            <a:endParaRPr lang="en-US" sz="36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7521D22-18ED-4A35-9B9A-3C8717A25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0056" y="643992"/>
            <a:ext cx="2044598" cy="34950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875C15-948A-4A1F-8725-047B84EA6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060" y="800598"/>
            <a:ext cx="4242437" cy="318182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A4B1E0-284C-4A01-8141-A24D2B8EE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82046CE-87C5-4670-A404-6AB453F5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24BAD7-5931-4CA6-BB58-0CBCFCFA6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602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20D89-1836-4806-8E8F-9B51592E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Judaismus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A8D9A-00B2-464E-BFC4-11DCA5973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r>
              <a:rPr lang="cs-CZ" dirty="0"/>
              <a:t>zvláštní postavení </a:t>
            </a:r>
          </a:p>
          <a:p>
            <a:r>
              <a:rPr lang="cs-CZ" dirty="0"/>
              <a:t>nositeli byli Židé</a:t>
            </a:r>
          </a:p>
          <a:p>
            <a:r>
              <a:rPr lang="cs-CZ" dirty="0"/>
              <a:t>jeden Bůh, víra v příchod spasitele, který zachrání utlačované</a:t>
            </a:r>
          </a:p>
          <a:p>
            <a:pPr lvl="1"/>
            <a:r>
              <a:rPr lang="cs-CZ" dirty="0"/>
              <a:t>základ pro vznik křesťanství</a:t>
            </a:r>
          </a:p>
          <a:p>
            <a:pPr lvl="1"/>
            <a:r>
              <a:rPr lang="cs-CZ" dirty="0"/>
              <a:t>hebrejská Bible se stala součástí Bible křesťanské (Starý zákon)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A727A2F-8DB5-42D3-A254-5B80D496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042089"/>
            <a:ext cx="4960443" cy="33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9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7DCDBE42-6B2C-4E64-AE88-B4048DAD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cs-CZ"/>
              <a:t>křesťanství</a:t>
            </a:r>
            <a:endParaRPr lang="cs-CZ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AB5CC3-6996-4018-9EDD-796785F88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229381" cy="3450613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nejdříve náboženstvím chudých, ale postupně ho začali vyznávat i Římané z vyšších vrstev</a:t>
            </a:r>
          </a:p>
          <a:p>
            <a:r>
              <a:rPr lang="cs-CZ" sz="2400" dirty="0"/>
              <a:t>ústřední postavou židovský kazatel Ježíš Kristus</a:t>
            </a:r>
          </a:p>
          <a:p>
            <a:pPr lvl="1"/>
            <a:r>
              <a:rPr lang="cs-CZ" sz="2200" dirty="0"/>
              <a:t>narodil se za vlády císaře Augusta ve státě Palestina, v městě Betlémě</a:t>
            </a:r>
            <a:endParaRPr lang="cs-CZ" sz="2400" dirty="0"/>
          </a:p>
          <a:p>
            <a:r>
              <a:rPr lang="cs-CZ" sz="2400" dirty="0"/>
              <a:t>kniha Bible (Starý zákon, Nový zákon – svědectví o životě Ježíše Krista)</a:t>
            </a:r>
          </a:p>
        </p:txBody>
      </p:sp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CC2538D0-4958-4BE0-AD64-4577CC5FF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486" y="481109"/>
            <a:ext cx="1555051" cy="24919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7EEB4B-A092-4400-8863-A5B387D64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547" y="3138486"/>
            <a:ext cx="1868930" cy="249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606</Words>
  <Application>Microsoft Office PowerPoint</Application>
  <PresentationFormat>Širokoúhlá obrazovka</PresentationFormat>
  <Paragraphs>90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Gill Sans MT</vt:lpstr>
      <vt:lpstr>Galerie</vt:lpstr>
      <vt:lpstr>ŘÍMSKÁ MYTOLOGIE</vt:lpstr>
      <vt:lpstr>Římské náboženství</vt:lpstr>
      <vt:lpstr>římští bohové</vt:lpstr>
      <vt:lpstr>římští bohové</vt:lpstr>
      <vt:lpstr>Prezentace aplikace PowerPoint</vt:lpstr>
      <vt:lpstr>Prezentace aplikace PowerPoint</vt:lpstr>
      <vt:lpstr>náboženství jiných národů v římské říši</vt:lpstr>
      <vt:lpstr>Judaismus</vt:lpstr>
      <vt:lpstr>křesťanství</vt:lpstr>
      <vt:lpstr>Křesťanství</vt:lpstr>
      <vt:lpstr>křesťanství v římě</vt:lpstr>
      <vt:lpstr>křesťanství v římě</vt:lpstr>
      <vt:lpstr>edikt milánský (rok 313)</vt:lpstr>
      <vt:lpstr>další zdroje informací</vt:lpstr>
      <vt:lpstr>pokyny pro práci</vt:lpstr>
      <vt:lpstr>náboženství v římské říši</vt:lpstr>
      <vt:lpstr>křesťanství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ŘÍMSKÁ MYTOLOGIE</dc:title>
  <dc:creator>Kšandová Jitka</dc:creator>
  <cp:lastModifiedBy>Kšandová Jitka</cp:lastModifiedBy>
  <cp:revision>7</cp:revision>
  <dcterms:created xsi:type="dcterms:W3CDTF">2020-05-21T06:50:38Z</dcterms:created>
  <dcterms:modified xsi:type="dcterms:W3CDTF">2020-05-21T07:23:27Z</dcterms:modified>
</cp:coreProperties>
</file>