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9" r:id="rId3"/>
    <p:sldId id="272" r:id="rId4"/>
    <p:sldId id="268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CA73-D259-43FF-997D-E6FA4F46F493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0CC81D-A1C8-4276-AF53-A3ECADD75D90}">
      <dgm:prSet/>
      <dgm:spPr/>
      <dgm:t>
        <a:bodyPr/>
        <a:lstStyle/>
        <a:p>
          <a:r>
            <a:rPr lang="cs-CZ"/>
            <a:t>zmatky a války</a:t>
          </a:r>
          <a:endParaRPr lang="en-US"/>
        </a:p>
      </dgm:t>
    </dgm:pt>
    <dgm:pt modelId="{B85E96C8-32C7-4F9C-9F60-B447FA1E3609}" type="parTrans" cxnId="{E2691227-B239-49EE-958C-3F5108DA4BE4}">
      <dgm:prSet/>
      <dgm:spPr/>
      <dgm:t>
        <a:bodyPr/>
        <a:lstStyle/>
        <a:p>
          <a:endParaRPr lang="en-US"/>
        </a:p>
      </dgm:t>
    </dgm:pt>
    <dgm:pt modelId="{120D5BDA-1168-46FB-A3B3-8B2646AF4E67}" type="sibTrans" cxnId="{E2691227-B239-49EE-958C-3F5108DA4BE4}">
      <dgm:prSet/>
      <dgm:spPr/>
      <dgm:t>
        <a:bodyPr/>
        <a:lstStyle/>
        <a:p>
          <a:endParaRPr lang="en-US"/>
        </a:p>
      </dgm:t>
    </dgm:pt>
    <dgm:pt modelId="{A5B0C44F-EE27-4955-A5EE-81AF78713B59}">
      <dgm:prSet/>
      <dgm:spPr/>
      <dgm:t>
        <a:bodyPr/>
        <a:lstStyle/>
        <a:p>
          <a:r>
            <a:rPr lang="cs-CZ"/>
            <a:t>tři muži nakonec uzavřeli spojenectví a vznikl druhý triumvirát, společně si rozdělili moc v Římě</a:t>
          </a:r>
          <a:endParaRPr lang="en-US"/>
        </a:p>
      </dgm:t>
    </dgm:pt>
    <dgm:pt modelId="{ADC1BB26-52E7-4D57-8713-62B605B4FF11}" type="parTrans" cxnId="{610ABE8B-BF12-4560-966F-C3EFF1F86C50}">
      <dgm:prSet/>
      <dgm:spPr/>
      <dgm:t>
        <a:bodyPr/>
        <a:lstStyle/>
        <a:p>
          <a:endParaRPr lang="en-US"/>
        </a:p>
      </dgm:t>
    </dgm:pt>
    <dgm:pt modelId="{9623123E-8F22-4C19-BF7D-E9585F5D06A5}" type="sibTrans" cxnId="{610ABE8B-BF12-4560-966F-C3EFF1F86C50}">
      <dgm:prSet/>
      <dgm:spPr/>
      <dgm:t>
        <a:bodyPr/>
        <a:lstStyle/>
        <a:p>
          <a:endParaRPr lang="en-US"/>
        </a:p>
      </dgm:t>
    </dgm:pt>
    <dgm:pt modelId="{660A019F-C96E-4ED4-8364-55C0462899CE}">
      <dgm:prSet/>
      <dgm:spPr/>
      <dgm:t>
        <a:bodyPr/>
        <a:lstStyle/>
        <a:p>
          <a:r>
            <a:rPr lang="cs-CZ"/>
            <a:t>potrestali Caesarovy vrahy</a:t>
          </a:r>
          <a:endParaRPr lang="en-US"/>
        </a:p>
      </dgm:t>
    </dgm:pt>
    <dgm:pt modelId="{D24D5372-031E-48B1-AD56-22A8061B2EB6}" type="parTrans" cxnId="{FD1FA0F2-0FDB-47E0-B747-6F1A9E50FD63}">
      <dgm:prSet/>
      <dgm:spPr/>
      <dgm:t>
        <a:bodyPr/>
        <a:lstStyle/>
        <a:p>
          <a:endParaRPr lang="en-US"/>
        </a:p>
      </dgm:t>
    </dgm:pt>
    <dgm:pt modelId="{A242751F-550F-42AB-B305-6740FBF895C7}" type="sibTrans" cxnId="{FD1FA0F2-0FDB-47E0-B747-6F1A9E50FD63}">
      <dgm:prSet/>
      <dgm:spPr/>
      <dgm:t>
        <a:bodyPr/>
        <a:lstStyle/>
        <a:p>
          <a:endParaRPr lang="en-US"/>
        </a:p>
      </dgm:t>
    </dgm:pt>
    <dgm:pt modelId="{417E9786-7854-421A-8260-32C90AB3ECF8}" type="pres">
      <dgm:prSet presAssocID="{A479CA73-D259-43FF-997D-E6FA4F46F493}" presName="Name0" presStyleCnt="0">
        <dgm:presLayoutVars>
          <dgm:dir/>
          <dgm:animLvl val="lvl"/>
          <dgm:resizeHandles val="exact"/>
        </dgm:presLayoutVars>
      </dgm:prSet>
      <dgm:spPr/>
    </dgm:pt>
    <dgm:pt modelId="{7F1B3548-693F-405A-B1B5-D230C7E1062B}" type="pres">
      <dgm:prSet presAssocID="{660A019F-C96E-4ED4-8364-55C0462899CE}" presName="boxAndChildren" presStyleCnt="0"/>
      <dgm:spPr/>
    </dgm:pt>
    <dgm:pt modelId="{B45444BC-24DC-4FC4-BBAC-1BAFF0754FF1}" type="pres">
      <dgm:prSet presAssocID="{660A019F-C96E-4ED4-8364-55C0462899CE}" presName="parentTextBox" presStyleLbl="node1" presStyleIdx="0" presStyleCnt="3"/>
      <dgm:spPr/>
    </dgm:pt>
    <dgm:pt modelId="{0E42C7B4-06D0-4BDD-87DD-4216338D605F}" type="pres">
      <dgm:prSet presAssocID="{9623123E-8F22-4C19-BF7D-E9585F5D06A5}" presName="sp" presStyleCnt="0"/>
      <dgm:spPr/>
    </dgm:pt>
    <dgm:pt modelId="{71756084-ECC8-4252-A8A1-CD4BE36735CA}" type="pres">
      <dgm:prSet presAssocID="{A5B0C44F-EE27-4955-A5EE-81AF78713B59}" presName="arrowAndChildren" presStyleCnt="0"/>
      <dgm:spPr/>
    </dgm:pt>
    <dgm:pt modelId="{FD5D3FC2-6B61-4506-AF05-1B19F1FBDF4C}" type="pres">
      <dgm:prSet presAssocID="{A5B0C44F-EE27-4955-A5EE-81AF78713B59}" presName="parentTextArrow" presStyleLbl="node1" presStyleIdx="1" presStyleCnt="3"/>
      <dgm:spPr/>
    </dgm:pt>
    <dgm:pt modelId="{9C62B3D0-51DB-46AB-8966-222F0DFB9C0D}" type="pres">
      <dgm:prSet presAssocID="{120D5BDA-1168-46FB-A3B3-8B2646AF4E67}" presName="sp" presStyleCnt="0"/>
      <dgm:spPr/>
    </dgm:pt>
    <dgm:pt modelId="{275AB714-42FC-473D-AE6C-E63651DD95E2}" type="pres">
      <dgm:prSet presAssocID="{E20CC81D-A1C8-4276-AF53-A3ECADD75D90}" presName="arrowAndChildren" presStyleCnt="0"/>
      <dgm:spPr/>
    </dgm:pt>
    <dgm:pt modelId="{769C1281-3B7C-4240-8E2C-3596BA5E91E0}" type="pres">
      <dgm:prSet presAssocID="{E20CC81D-A1C8-4276-AF53-A3ECADD75D90}" presName="parentTextArrow" presStyleLbl="node1" presStyleIdx="2" presStyleCnt="3"/>
      <dgm:spPr/>
    </dgm:pt>
  </dgm:ptLst>
  <dgm:cxnLst>
    <dgm:cxn modelId="{B3521C11-6AF0-44A8-982D-E6A9D6352DB2}" type="presOf" srcId="{E20CC81D-A1C8-4276-AF53-A3ECADD75D90}" destId="{769C1281-3B7C-4240-8E2C-3596BA5E91E0}" srcOrd="0" destOrd="0" presId="urn:microsoft.com/office/officeart/2005/8/layout/process4"/>
    <dgm:cxn modelId="{E2691227-B239-49EE-958C-3F5108DA4BE4}" srcId="{A479CA73-D259-43FF-997D-E6FA4F46F493}" destId="{E20CC81D-A1C8-4276-AF53-A3ECADD75D90}" srcOrd="0" destOrd="0" parTransId="{B85E96C8-32C7-4F9C-9F60-B447FA1E3609}" sibTransId="{120D5BDA-1168-46FB-A3B3-8B2646AF4E67}"/>
    <dgm:cxn modelId="{40B03A77-1F5A-4076-AE84-8E7923C8DE79}" type="presOf" srcId="{A479CA73-D259-43FF-997D-E6FA4F46F493}" destId="{417E9786-7854-421A-8260-32C90AB3ECF8}" srcOrd="0" destOrd="0" presId="urn:microsoft.com/office/officeart/2005/8/layout/process4"/>
    <dgm:cxn modelId="{610ABE8B-BF12-4560-966F-C3EFF1F86C50}" srcId="{A479CA73-D259-43FF-997D-E6FA4F46F493}" destId="{A5B0C44F-EE27-4955-A5EE-81AF78713B59}" srcOrd="1" destOrd="0" parTransId="{ADC1BB26-52E7-4D57-8713-62B605B4FF11}" sibTransId="{9623123E-8F22-4C19-BF7D-E9585F5D06A5}"/>
    <dgm:cxn modelId="{0A5153D5-86AE-4A4E-B5F1-88DD5858CD2B}" type="presOf" srcId="{660A019F-C96E-4ED4-8364-55C0462899CE}" destId="{B45444BC-24DC-4FC4-BBAC-1BAFF0754FF1}" srcOrd="0" destOrd="0" presId="urn:microsoft.com/office/officeart/2005/8/layout/process4"/>
    <dgm:cxn modelId="{DD40F6D9-53A1-43B4-B985-C52E1ED2276A}" type="presOf" srcId="{A5B0C44F-EE27-4955-A5EE-81AF78713B59}" destId="{FD5D3FC2-6B61-4506-AF05-1B19F1FBDF4C}" srcOrd="0" destOrd="0" presId="urn:microsoft.com/office/officeart/2005/8/layout/process4"/>
    <dgm:cxn modelId="{FD1FA0F2-0FDB-47E0-B747-6F1A9E50FD63}" srcId="{A479CA73-D259-43FF-997D-E6FA4F46F493}" destId="{660A019F-C96E-4ED4-8364-55C0462899CE}" srcOrd="2" destOrd="0" parTransId="{D24D5372-031E-48B1-AD56-22A8061B2EB6}" sibTransId="{A242751F-550F-42AB-B305-6740FBF895C7}"/>
    <dgm:cxn modelId="{7AE4B96E-EB39-4BD7-AF54-04C2F296388F}" type="presParOf" srcId="{417E9786-7854-421A-8260-32C90AB3ECF8}" destId="{7F1B3548-693F-405A-B1B5-D230C7E1062B}" srcOrd="0" destOrd="0" presId="urn:microsoft.com/office/officeart/2005/8/layout/process4"/>
    <dgm:cxn modelId="{537DBFB0-6C6C-4D2A-9875-044F688FBDA1}" type="presParOf" srcId="{7F1B3548-693F-405A-B1B5-D230C7E1062B}" destId="{B45444BC-24DC-4FC4-BBAC-1BAFF0754FF1}" srcOrd="0" destOrd="0" presId="urn:microsoft.com/office/officeart/2005/8/layout/process4"/>
    <dgm:cxn modelId="{BAE2A316-65FC-4A3B-86D7-C09B173734A7}" type="presParOf" srcId="{417E9786-7854-421A-8260-32C90AB3ECF8}" destId="{0E42C7B4-06D0-4BDD-87DD-4216338D605F}" srcOrd="1" destOrd="0" presId="urn:microsoft.com/office/officeart/2005/8/layout/process4"/>
    <dgm:cxn modelId="{AB8B1AB6-14B6-4C68-B45C-FC103961FCA8}" type="presParOf" srcId="{417E9786-7854-421A-8260-32C90AB3ECF8}" destId="{71756084-ECC8-4252-A8A1-CD4BE36735CA}" srcOrd="2" destOrd="0" presId="urn:microsoft.com/office/officeart/2005/8/layout/process4"/>
    <dgm:cxn modelId="{D7C32502-9B93-411A-9C9A-6DC781319952}" type="presParOf" srcId="{71756084-ECC8-4252-A8A1-CD4BE36735CA}" destId="{FD5D3FC2-6B61-4506-AF05-1B19F1FBDF4C}" srcOrd="0" destOrd="0" presId="urn:microsoft.com/office/officeart/2005/8/layout/process4"/>
    <dgm:cxn modelId="{B0249978-38ED-41EA-AEC6-65A96600579D}" type="presParOf" srcId="{417E9786-7854-421A-8260-32C90AB3ECF8}" destId="{9C62B3D0-51DB-46AB-8966-222F0DFB9C0D}" srcOrd="3" destOrd="0" presId="urn:microsoft.com/office/officeart/2005/8/layout/process4"/>
    <dgm:cxn modelId="{FFB1FC27-1ACF-477A-8EF6-95DCD1DE9990}" type="presParOf" srcId="{417E9786-7854-421A-8260-32C90AB3ECF8}" destId="{275AB714-42FC-473D-AE6C-E63651DD95E2}" srcOrd="4" destOrd="0" presId="urn:microsoft.com/office/officeart/2005/8/layout/process4"/>
    <dgm:cxn modelId="{7592B942-925E-4707-91F2-A788CC948590}" type="presParOf" srcId="{275AB714-42FC-473D-AE6C-E63651DD95E2}" destId="{769C1281-3B7C-4240-8E2C-3596BA5E91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44BC-24DC-4FC4-BBAC-1BAFF0754FF1}">
      <dsp:nvSpPr>
        <dsp:cNvPr id="0" name=""/>
        <dsp:cNvSpPr/>
      </dsp:nvSpPr>
      <dsp:spPr>
        <a:xfrm>
          <a:off x="0" y="3490581"/>
          <a:ext cx="4435078" cy="1145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potrestali Caesarovy vrahy</a:t>
          </a:r>
          <a:endParaRPr lang="en-US" sz="2100" kern="1200"/>
        </a:p>
      </dsp:txBody>
      <dsp:txXfrm>
        <a:off x="0" y="3490581"/>
        <a:ext cx="4435078" cy="1145686"/>
      </dsp:txXfrm>
    </dsp:sp>
    <dsp:sp modelId="{FD5D3FC2-6B61-4506-AF05-1B19F1FBDF4C}">
      <dsp:nvSpPr>
        <dsp:cNvPr id="0" name=""/>
        <dsp:cNvSpPr/>
      </dsp:nvSpPr>
      <dsp:spPr>
        <a:xfrm rot="10800000">
          <a:off x="0" y="1745700"/>
          <a:ext cx="4435078" cy="1762066"/>
        </a:xfrm>
        <a:prstGeom prst="upArrowCallou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tři muži nakonec uzavřeli spojenectví a vznikl druhý triumvirát, společně si rozdělili moc v Římě</a:t>
          </a:r>
          <a:endParaRPr lang="en-US" sz="2100" kern="1200"/>
        </a:p>
      </dsp:txBody>
      <dsp:txXfrm rot="10800000">
        <a:off x="0" y="1745700"/>
        <a:ext cx="4435078" cy="1144938"/>
      </dsp:txXfrm>
    </dsp:sp>
    <dsp:sp modelId="{769C1281-3B7C-4240-8E2C-3596BA5E91E0}">
      <dsp:nvSpPr>
        <dsp:cNvPr id="0" name=""/>
        <dsp:cNvSpPr/>
      </dsp:nvSpPr>
      <dsp:spPr>
        <a:xfrm rot="10800000">
          <a:off x="0" y="819"/>
          <a:ext cx="4435078" cy="1762066"/>
        </a:xfrm>
        <a:prstGeom prst="upArrowCallou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zmatky a války</a:t>
          </a:r>
          <a:endParaRPr lang="en-US" sz="2100" kern="1200"/>
        </a:p>
      </dsp:txBody>
      <dsp:txXfrm rot="10800000">
        <a:off x="0" y="819"/>
        <a:ext cx="4435078" cy="114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CCDAE-B4B8-4D98-8B1F-4510F32D0491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BEE93F24-2172-47F3-B6B4-1E7EF8D5EBE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7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5FD12-BC6A-4E0F-A463-DFF748ED30F6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5CDDC-1F07-4AED-BD42-E89ECCDD5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35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29C5-4DE6-4B1E-9230-FF0BBD7F5318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1789F-F3D9-4349-A392-F57DB5DF2B2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570F9-F532-490A-BED9-809874EFB8BB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B948-DEC2-4FA0-8A0A-2A62529A25D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2E2A6-6341-48FD-B44F-244730768169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B683-86EF-4A64-8D11-B507733C583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5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DAA43-8AD2-413F-97A0-81849DE5AE36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B14B0-1138-458E-817A-A13A1CCCCF6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2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5959A-3F81-45D8-AC23-083BBA99E7C9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A0EF-4410-4EBC-AC7C-AD655580208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2E2A6-6341-48FD-B44F-244730768169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B683-86EF-4A64-8D11-B507733C583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5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A537C-130B-4157-B0BD-5A90372752A6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4C06-34E7-48F2-A6DD-381B05B8F7B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00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67B82-4EB0-4665-B3BA-FF854E189BE8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97AB9-2232-402A-BA38-078C63AC13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340639D-AE02-43C5-9512-74961A729971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6230E-8829-489C-AE0E-305F9C39C2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5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72E2A6-6341-48FD-B44F-244730768169}" type="datetimeFigureOut">
              <a:rPr lang="cs-CZ" smtClean="0"/>
              <a:pPr>
                <a:defRPr/>
              </a:pPr>
              <a:t>13.05.2020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031B683-86EF-4A64-8D11-B507733C583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37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ovekyrim.webnode.cz/cisarstvi/" TargetMode="External"/><Relationship Id="rId2" Type="http://schemas.openxmlformats.org/officeDocument/2006/relationships/hyperlink" Target="https://www.youtube.com/watch?v=BbOZHLJeTy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9BC0A-345B-49E5-98C1-6E20A296B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740" y="802298"/>
            <a:ext cx="6817399" cy="382232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Druhý triumvirát</a:t>
            </a:r>
            <a:br>
              <a:rPr lang="cs-CZ" dirty="0"/>
            </a:br>
            <a:r>
              <a:rPr lang="cs-CZ" dirty="0"/>
              <a:t>císařství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62F3B89-BAFE-4E06-B919-42B4E80B7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91BD5E2-496D-49A4-86BA-AE2A6D156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A7E563D-EB65-4E42-AA76-955E1D2FA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4161901"/>
            <a:ext cx="24528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4161435-470D-4D36-885F-9C7AA00A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2081834"/>
            <a:ext cx="2453841" cy="2086733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Bitva u </a:t>
            </a:r>
            <a:r>
              <a:rPr lang="cs-CZ" err="1"/>
              <a:t>Actia</a:t>
            </a:r>
            <a:r>
              <a:rPr lang="cs-CZ"/>
              <a:t> – 31 př.n.l.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2311536-390B-4F77-A19E-8688FCFB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202" y="1287388"/>
            <a:ext cx="2194957" cy="15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FA84540B-D55F-471E-872C-A08A542A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54" y="1166373"/>
            <a:ext cx="2194957" cy="17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BB5D501-C93B-4A4D-BF5A-74D66769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02" y="3641720"/>
            <a:ext cx="4512709" cy="18288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Octavianus proti Kleopatře a Antoniovi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námořní bitva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98A1F10-DBC5-458F-A290-F8A66387B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DD7D3E-7196-4C5F-B311-F75C99DC8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11223-91BD-4F01-9177-DDAE5460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Výsledky bitvy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449535E-E241-4281-B2D6-B42A3EE3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Antonius a Kleopatra poraženi, spáchali sebevraždu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Egypt se stal římskou provincií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Octavianus samovládcem – přijal titul Augustus = vznešený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skončilo období římské republiky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C8B87-2A02-4112-88BA-03CD6E81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cs-CZ" dirty="0" err="1"/>
              <a:t>OCtavianus</a:t>
            </a:r>
            <a:r>
              <a:rPr lang="cs-CZ" dirty="0"/>
              <a:t> Augustus</a:t>
            </a:r>
            <a:br>
              <a:rPr lang="cs-CZ" dirty="0"/>
            </a:br>
            <a:r>
              <a:rPr lang="cs-CZ" dirty="0"/>
              <a:t>imperátor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99D16-BA30-4570-844F-CABEC0D85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15734"/>
            <a:ext cx="5688632" cy="34506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Octavianus samovládcem – přijal titul Augustus = vznešený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jmenován 1. občanem státu – vznik principátu</a:t>
            </a:r>
          </a:p>
          <a:p>
            <a:pPr lvl="1">
              <a:lnSpc>
                <a:spcPct val="110000"/>
              </a:lnSpc>
            </a:pPr>
            <a:r>
              <a:rPr lang="cs-CZ" altLang="cs-CZ" sz="2000" dirty="0" err="1"/>
              <a:t>princeps</a:t>
            </a:r>
            <a:r>
              <a:rPr lang="cs-CZ" altLang="cs-CZ" sz="2000" dirty="0"/>
              <a:t> = první mezi rovnými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konec republiky a vznik císařství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Octavianus se stal neomezeným vládcem a prvním císařem – imperátorem</a:t>
            </a:r>
          </a:p>
          <a:p>
            <a:pPr lvl="1">
              <a:lnSpc>
                <a:spcPct val="110000"/>
              </a:lnSpc>
            </a:pPr>
            <a:r>
              <a:rPr lang="cs-CZ" sz="2000" dirty="0"/>
              <a:t>imperátor = člověk s nejvyšší mocí</a:t>
            </a:r>
          </a:p>
          <a:p>
            <a:pPr lvl="1">
              <a:lnSpc>
                <a:spcPct val="110000"/>
              </a:lnSpc>
            </a:pPr>
            <a:r>
              <a:rPr lang="cs-CZ" sz="2000" dirty="0"/>
              <a:t>impérium = velká říše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C67F46-5BB6-4913-80F4-BA2E732A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29" y="2097165"/>
            <a:ext cx="2194573" cy="32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C8B87-2A02-4112-88BA-03CD6E81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cs-CZ" dirty="0" err="1"/>
              <a:t>OCtavianus</a:t>
            </a:r>
            <a:r>
              <a:rPr lang="cs-CZ" dirty="0"/>
              <a:t> Augustus</a:t>
            </a:r>
            <a:br>
              <a:rPr lang="cs-CZ" dirty="0"/>
            </a:br>
            <a:r>
              <a:rPr lang="cs-CZ" dirty="0"/>
              <a:t>imperátor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99D16-BA30-4570-844F-CABEC0D85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362733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400" dirty="0"/>
              <a:t>Octavianus na celém území říše vyhlásil mír – pax Romana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hranice jištěny placenou armádou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po smrti prohlášen za boha</a:t>
            </a:r>
          </a:p>
          <a:p>
            <a:pPr>
              <a:lnSpc>
                <a:spcPct val="110000"/>
              </a:lnSpc>
            </a:pPr>
            <a:endParaRPr lang="cs-CZ" sz="1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A1F2D9-7492-4B84-A405-BBC1B1C3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9" y="2015734"/>
            <a:ext cx="241542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EC9FF-7E33-4A3A-85AB-3796572A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Římské císařství </a:t>
            </a:r>
            <a:br>
              <a:rPr lang="cs-CZ" dirty="0"/>
            </a:br>
            <a:r>
              <a:rPr lang="cs-CZ" dirty="0"/>
              <a:t>- po augustově smrti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AEA67-09B3-4E35-B308-42D583DC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císařové – samovládci</a:t>
            </a:r>
          </a:p>
          <a:p>
            <a:pPr lvl="1"/>
            <a:r>
              <a:rPr lang="cs-CZ" sz="2400" dirty="0"/>
              <a:t>nebyli nikým kontrolováni</a:t>
            </a:r>
          </a:p>
          <a:p>
            <a:r>
              <a:rPr lang="cs-CZ" sz="2400" dirty="0"/>
              <a:t>moc opírali především o armádu – vysoké výdaje – zisk peněžních prostředků z provincií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3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7AC0C-2B85-448C-AD43-3179BAFE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vládci (…určitě ne všichni)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C80F7-9CE6-4FBC-9685-C7F93739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7160957" cy="34506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Tiberius – Augustův adoptivní syn, krutovláda</a:t>
            </a:r>
          </a:p>
          <a:p>
            <a:r>
              <a:rPr lang="cs-CZ" dirty="0"/>
              <a:t>Nero – pronásledování křesťanů</a:t>
            </a:r>
          </a:p>
          <a:p>
            <a:r>
              <a:rPr lang="cs-CZ" b="1" dirty="0" err="1">
                <a:solidFill>
                  <a:schemeClr val="accent1"/>
                </a:solidFill>
              </a:rPr>
              <a:t>Vespasián</a:t>
            </a:r>
            <a:r>
              <a:rPr lang="cs-CZ" b="1" dirty="0">
                <a:solidFill>
                  <a:schemeClr val="accent1"/>
                </a:solidFill>
              </a:rPr>
              <a:t> – stavba Kolosea</a:t>
            </a:r>
          </a:p>
          <a:p>
            <a:r>
              <a:rPr lang="cs-CZ" dirty="0"/>
              <a:t>Titus – výbuch sopky Vesuv, zničena města Pompeje a </a:t>
            </a:r>
            <a:r>
              <a:rPr lang="cs-CZ" dirty="0" err="1"/>
              <a:t>Herculaneum</a:t>
            </a:r>
            <a:endParaRPr lang="cs-CZ" dirty="0"/>
          </a:p>
          <a:p>
            <a:r>
              <a:rPr lang="cs-CZ" b="1" dirty="0" err="1">
                <a:solidFill>
                  <a:schemeClr val="accent1"/>
                </a:solidFill>
              </a:rPr>
              <a:t>Traianus</a:t>
            </a:r>
            <a:r>
              <a:rPr lang="cs-CZ" b="1" dirty="0">
                <a:solidFill>
                  <a:schemeClr val="accent1"/>
                </a:solidFill>
              </a:rPr>
              <a:t> – římská říše dosáhla největšího rozmachu</a:t>
            </a:r>
          </a:p>
          <a:p>
            <a:r>
              <a:rPr lang="cs-CZ" b="1" dirty="0">
                <a:solidFill>
                  <a:schemeClr val="accent1"/>
                </a:solidFill>
              </a:rPr>
              <a:t>Hadrianus – nechal vybudovat velké opevnění na obranu římské říše - Limes Romanus,  v Británii Hadriánův val</a:t>
            </a:r>
          </a:p>
          <a:p>
            <a:r>
              <a:rPr lang="cs-CZ" dirty="0"/>
              <a:t>Marcus Aurelius – války x barbarům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0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AA16F-5392-40D9-9160-EF533AFA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k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E93E8-0F2B-412C-A128-F10E486F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944933" cy="3450613"/>
          </a:xfrm>
        </p:spPr>
        <p:txBody>
          <a:bodyPr/>
          <a:lstStyle/>
          <a:p>
            <a:r>
              <a:rPr lang="cs-CZ" dirty="0"/>
              <a:t>pročíst prezentaci</a:t>
            </a:r>
          </a:p>
          <a:p>
            <a:r>
              <a:rPr lang="cs-CZ" dirty="0"/>
              <a:t>opsat text ze snímků: 1, 3, 4, 8 -15</a:t>
            </a:r>
          </a:p>
          <a:p>
            <a:pPr lvl="1"/>
            <a:r>
              <a:rPr lang="cs-CZ" dirty="0"/>
              <a:t>snímek 15 – jen zvýrazněné části</a:t>
            </a:r>
          </a:p>
          <a:p>
            <a:r>
              <a:rPr lang="cs-CZ" dirty="0"/>
              <a:t>zápisky vyfotit a zaslat na e-mail: </a:t>
            </a:r>
            <a:r>
              <a:rPr lang="cs-CZ" dirty="0">
                <a:hlinkClick r:id="rId2"/>
              </a:rPr>
              <a:t>ksandova.jitka@zsbrve.cz</a:t>
            </a:r>
            <a:r>
              <a:rPr lang="cs-CZ" dirty="0"/>
              <a:t> do 24. května 2020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F211D-DD43-4AEE-A201-54E49AF8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962DF-92D7-44A6-9552-1AAEB6CD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učebnice s. 127, 130, 131</a:t>
            </a:r>
          </a:p>
          <a:p>
            <a:r>
              <a:rPr lang="cs-CZ" dirty="0">
                <a:hlinkClick r:id="rId2"/>
              </a:rPr>
              <a:t>https://www.youtube.com/watch?v=BbOZHLJeTyw</a:t>
            </a:r>
            <a:endParaRPr lang="cs-CZ" dirty="0"/>
          </a:p>
          <a:p>
            <a:r>
              <a:rPr lang="cs-CZ">
                <a:hlinkClick r:id="rId3"/>
              </a:rPr>
              <a:t>https://starovekyrim.webnode.cz/cisarstvi/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58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AAE2D40-53FB-40D0-825C-A5EA0578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7" y="620688"/>
            <a:ext cx="793034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3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0735B-A288-454A-B757-7C0EC8BA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cs-CZ" dirty="0"/>
              <a:t>Druhý </a:t>
            </a:r>
            <a:r>
              <a:rPr lang="cs-CZ" dirty="0" err="1"/>
              <a:t>triuvirát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4CC8E-0FC3-43E5-8A91-F74A165D7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3121916" cy="3450613"/>
          </a:xfrm>
        </p:spPr>
        <p:txBody>
          <a:bodyPr>
            <a:normAutofit/>
          </a:bodyPr>
          <a:lstStyle/>
          <a:p>
            <a:r>
              <a:rPr lang="cs-CZ" sz="2400" dirty="0"/>
              <a:t>Antonius</a:t>
            </a:r>
          </a:p>
          <a:p>
            <a:r>
              <a:rPr lang="cs-CZ" sz="2400" dirty="0" err="1"/>
              <a:t>Lepidus</a:t>
            </a:r>
            <a:endParaRPr lang="cs-CZ" sz="2400" dirty="0"/>
          </a:p>
          <a:p>
            <a:r>
              <a:rPr lang="cs-CZ" sz="2400" dirty="0"/>
              <a:t>Octavianus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B2788C-144E-471C-963E-AA95AEEC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2713299"/>
            <a:ext cx="3720332" cy="20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31D677-B631-4A9D-BB51-AB194FE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r>
              <a:rPr lang="cs-CZ" dirty="0"/>
              <a:t>Situace po </a:t>
            </a:r>
            <a:r>
              <a:rPr lang="cs-CZ" dirty="0" err="1"/>
              <a:t>caesarově</a:t>
            </a:r>
            <a:r>
              <a:rPr lang="cs-CZ" dirty="0"/>
              <a:t> smrti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32045C-1653-42A7-A0D1-E22AE1EE5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109088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0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9C1281-3B7C-4240-8E2C-3596BA5E9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69C1281-3B7C-4240-8E2C-3596BA5E9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D3FC2-6B61-4506-AF05-1B19F1FBD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D5D3FC2-6B61-4506-AF05-1B19F1FBD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5444BC-24DC-4FC4-BBAC-1BAFF0754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45444BC-24DC-4FC4-BBAC-1BAFF0754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E64B8-C66E-4534-AAFE-8F2CD791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u="sng"/>
              <a:t>Marcus Antonius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0CB6364F-4FD4-4C58-A997-8D73BED6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v čele Caesarových příznivců – konzul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zisk </a:t>
            </a:r>
            <a:r>
              <a:rPr lang="cs-CZ" altLang="cs-CZ" sz="2400" dirty="0" err="1"/>
              <a:t>vých</a:t>
            </a:r>
            <a:r>
              <a:rPr lang="cs-CZ" altLang="cs-CZ" sz="2400" dirty="0"/>
              <a:t>. provincií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spojenectví s Kleopatrou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CFF881FE-8DEE-4A16-A24F-2B448CCD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2398794"/>
            <a:ext cx="2194573" cy="26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9EDF9-7CB4-45C4-AFB9-D121F3B4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err="1"/>
              <a:t>Gaius</a:t>
            </a:r>
            <a:r>
              <a:rPr lang="cs-CZ"/>
              <a:t> </a:t>
            </a:r>
            <a:r>
              <a:rPr lang="cs-CZ" err="1"/>
              <a:t>octavius</a:t>
            </a:r>
            <a:r>
              <a:rPr lang="cs-CZ"/>
              <a:t> - </a:t>
            </a:r>
            <a:r>
              <a:rPr lang="cs-CZ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Octavianus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D2969473-A085-4984-88F9-7747D164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Caesar ho ve své závěti jmenoval hlavním dědicem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byl zvolen konzulem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západní provincie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3C2D767D-76A1-4A1E-8EAA-A10B61EE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2186551"/>
            <a:ext cx="2194573" cy="31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DBA85-A839-4FF9-99E5-10711994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Marcus </a:t>
            </a:r>
            <a:r>
              <a:rPr lang="cs-CZ" err="1"/>
              <a:t>Aemilius</a:t>
            </a:r>
            <a:r>
              <a:rPr lang="cs-CZ"/>
              <a:t> </a:t>
            </a:r>
            <a:r>
              <a:rPr lang="cs-CZ" b="1" u="sng" err="1"/>
              <a:t>Lepidus</a:t>
            </a:r>
            <a:endParaRPr lang="cs-CZ" b="1" u="sng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1B58C03D-7195-4ADD-AAC6-33CDB818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Caesarův blízký přítel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velitel jízdy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severní Afrika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CA48A22-2877-42E6-91B8-16EFFD5A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2301976"/>
            <a:ext cx="2194573" cy="28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AD989-3BFA-4DD7-B6F1-80916551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spory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1F3B5B4F-C246-452A-B1B7-F31CE9A3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err="1"/>
              <a:t>Lepidus</a:t>
            </a:r>
            <a:r>
              <a:rPr lang="cs-CZ" altLang="cs-CZ" sz="3200" dirty="0"/>
              <a:t> se uchýlil do ústraní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/>
              <a:t>o moc se dělí Octavianus a Marcus Antonius – narůstají spory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BA7B7B-71AC-4D5B-BA46-646E7F2D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Antonius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F1D3F170-2305-4E89-9584-E290A3D4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válečná tažení na východě říše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sblížení s egyptskou královnou Kleopatrou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nespokojenost Římanů s jeho kroky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385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Galerie</vt:lpstr>
      <vt:lpstr>Druhý triumvirát císařství</vt:lpstr>
      <vt:lpstr>Prezentace aplikace PowerPoint</vt:lpstr>
      <vt:lpstr>Druhý triuvirát</vt:lpstr>
      <vt:lpstr>Situace po caesarově smrti</vt:lpstr>
      <vt:lpstr>Marcus Antonius</vt:lpstr>
      <vt:lpstr>Gaius octavius - Octavianus</vt:lpstr>
      <vt:lpstr>Marcus Aemilius Lepidus</vt:lpstr>
      <vt:lpstr>spory</vt:lpstr>
      <vt:lpstr>Antonius</vt:lpstr>
      <vt:lpstr>Bitva u Actia – 31 př.n.l.</vt:lpstr>
      <vt:lpstr>Výsledky bitvy</vt:lpstr>
      <vt:lpstr>OCtavianus Augustus imperátor</vt:lpstr>
      <vt:lpstr>OCtavianus Augustus imperátor</vt:lpstr>
      <vt:lpstr>Římské císařství  - po augustově smrti</vt:lpstr>
      <vt:lpstr>Další vládci (…určitě ne všichni)</vt:lpstr>
      <vt:lpstr>pokyny k práci</vt:lpstr>
      <vt:lpstr>další zdroje informací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Druhý triumvirát císařství</dc:title>
  <dc:creator>Kšandová Jitka</dc:creator>
  <cp:lastModifiedBy>Kšandová Jitka</cp:lastModifiedBy>
  <cp:revision>5</cp:revision>
  <dcterms:created xsi:type="dcterms:W3CDTF">2020-05-12T08:37:30Z</dcterms:created>
  <dcterms:modified xsi:type="dcterms:W3CDTF">2020-05-13T07:38:03Z</dcterms:modified>
</cp:coreProperties>
</file>