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96" autoAdjust="0"/>
    <p:restoredTop sz="94660"/>
  </p:normalViewPr>
  <p:slideViewPr>
    <p:cSldViewPr snapToGrid="0">
      <p:cViewPr varScale="1">
        <p:scale>
          <a:sx n="72" d="100"/>
          <a:sy n="72" d="100"/>
        </p:scale>
        <p:origin x="49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93105" y="802298"/>
            <a:ext cx="8561747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93106" y="3531204"/>
            <a:ext cx="8561746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3BF71-38B7-8642-BFCE-EDAE9BD0CBAF}" type="datetimeFigureOut">
              <a:rPr lang="en-US" dirty="0"/>
              <a:t>4/8/2020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93105" y="329307"/>
            <a:ext cx="4897310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2334637" y="798973"/>
            <a:ext cx="0" cy="2544756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025CB-9D18-264E-A945-2D020344C9DA}" type="datetimeFigureOut">
              <a:rPr lang="en-US" dirty="0"/>
              <a:t>4/8/2020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1371687" y="798973"/>
            <a:ext cx="0" cy="1067168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883863"/>
            <a:ext cx="1615742" cy="45749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34694" y="883863"/>
            <a:ext cx="7738807" cy="4574999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EFB6C-7E96-8F41-8872-189CA1C59F84}" type="datetimeFigureOut">
              <a:rPr lang="en-US" dirty="0"/>
              <a:t>4/8/2020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H="1">
            <a:off x="9439111" y="719272"/>
            <a:ext cx="1615742" cy="0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981CDE-9BE7-C544-8ACB-7077DFC4270F}" type="datetimeFigureOut">
              <a:rPr lang="en-US" dirty="0"/>
              <a:t>4/8/2020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1371687" y="798973"/>
            <a:ext cx="0" cy="1067168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4813" y="1756130"/>
            <a:ext cx="8562580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34695" y="3806195"/>
            <a:ext cx="8549990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BA285-9698-1B45-8319-D90A8C63F150}" type="datetimeFigureOut">
              <a:rPr lang="en-US" dirty="0"/>
              <a:t>4/8/2020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1371687" y="798973"/>
            <a:ext cx="0" cy="2845107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4695" y="804889"/>
            <a:ext cx="9520157" cy="1059305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34695" y="2010878"/>
            <a:ext cx="4608576" cy="3438144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54793" y="2017343"/>
            <a:ext cx="4604130" cy="344152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6CD42-43FF-B740-998F-DCC3802C4CE3}" type="datetimeFigureOut">
              <a:rPr lang="en-US" dirty="0"/>
              <a:t>4/8/2020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371687" y="798973"/>
            <a:ext cx="0" cy="1067168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4695" y="804163"/>
            <a:ext cx="9520157" cy="1056319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34695" y="2019549"/>
            <a:ext cx="4608576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34695" y="2824269"/>
            <a:ext cx="4608576" cy="2644457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54791" y="2023003"/>
            <a:ext cx="4608576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54792" y="2821491"/>
            <a:ext cx="4608576" cy="263737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A0FFBD-2EE4-8547-BBAE-A1AC91C8D77E}" type="datetimeFigureOut">
              <a:rPr lang="en-US" dirty="0"/>
              <a:t>4/8/2020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>
            <a:off x="1371687" y="798973"/>
            <a:ext cx="0" cy="1067168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A2352-D7AC-F242-9256-A4477BCBF354}" type="datetimeFigureOut">
              <a:rPr lang="en-US" dirty="0"/>
              <a:t>4/8/2020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1371687" y="798973"/>
            <a:ext cx="0" cy="1067168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CFC6A-9AE6-404D-9FDD-168B477B9C90}" type="datetimeFigureOut">
              <a:rPr lang="en-US" dirty="0"/>
              <a:t>4/8/2020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4642" y="798973"/>
            <a:ext cx="3183128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34695" y="3205491"/>
            <a:ext cx="3184989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FCDFD-B4CF-A241-8D71-E814B10BEAF4}" type="datetimeFigureOut">
              <a:rPr lang="en-US" dirty="0"/>
              <a:t>4/8/2020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371687" y="798973"/>
            <a:ext cx="0" cy="2247117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chemeClr val="bg2">
                    <a:lumMod val="10000"/>
                  </a:schemeClr>
                </a:gs>
                <a:gs pos="100000">
                  <a:schemeClr val="bg2">
                    <a:lumMod val="10000"/>
                  </a:schemeClr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 prstMaterial="matte">
              <a:bevelT w="133350" h="50800" prst="divo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5694" y="1129513"/>
            <a:ext cx="5447840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34695" y="3145992"/>
            <a:ext cx="5440037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534695" y="5469856"/>
            <a:ext cx="5440038" cy="320123"/>
          </a:xfrm>
        </p:spPr>
        <p:txBody>
          <a:bodyPr/>
          <a:lstStyle>
            <a:lvl1pPr algn="l">
              <a:defRPr/>
            </a:lvl1pPr>
          </a:lstStyle>
          <a:p>
            <a:fld id="{26A7B589-FD4B-7E46-869A-CBADC5FC564E}" type="datetimeFigureOut">
              <a:rPr lang="en-US" dirty="0"/>
              <a:t>4/8/2020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534910" y="318640"/>
            <a:ext cx="5453475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4" name="Straight Connector 13"/>
          <p:cNvCxnSpPr/>
          <p:nvPr/>
        </p:nvCxnSpPr>
        <p:spPr>
          <a:xfrm>
            <a:off x="1371687" y="798973"/>
            <a:ext cx="0" cy="2161124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2015732"/>
            <a:ext cx="12192000" cy="4118829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/>
          <a:srcRect t="2769" b="-2769"/>
          <a:stretch/>
        </p:blipFill>
        <p:spPr>
          <a:xfrm>
            <a:off x="0" y="6135624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534696" y="804519"/>
            <a:ext cx="9520158" cy="104923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34696" y="2015732"/>
            <a:ext cx="9520158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D8A92E-5FF9-8143-81B3-CCB531513398}" type="datetimeFigureOut">
              <a:rPr lang="en-US" dirty="0"/>
              <a:t>4/8/2020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534695" y="329307"/>
            <a:ext cx="5855719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2" name="Straight Connector 11"/>
          <p:cNvCxnSpPr/>
          <p:nvPr/>
        </p:nvCxnSpPr>
        <p:spPr>
          <a:xfrm>
            <a:off x="0" y="6141705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none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Z-pZ2BpV3YA" TargetMode="External"/><Relationship Id="rId2" Type="http://schemas.openxmlformats.org/officeDocument/2006/relationships/hyperlink" Target="https://www.televizeseznam.cz/video/slavnedny/den-kdy-byl-patentovan-telefon-7-brezen-151127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youtube.com/watch?v=ZWqel0I5k_g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upload.wikimedia.org/wikipedia/commons/0/03/Edison_and_phonograph_edit1.jpg" TargetMode="External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mailto:ksandova.jitka@zsbrve.cz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DCDAD7F-626F-48C5-9ED9-8363FE63087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Vynálezci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B92A988B-1764-4485-BB2F-12BF05A3568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Přelom 19. a 20. století</a:t>
            </a:r>
          </a:p>
        </p:txBody>
      </p:sp>
    </p:spTree>
    <p:extLst>
      <p:ext uri="{BB962C8B-B14F-4D97-AF65-F5344CB8AC3E}">
        <p14:creationId xmlns:p14="http://schemas.microsoft.com/office/powerpoint/2010/main" val="311605973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C6F34A5-9841-45FC-9F9C-1D833E3BD5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Zdroje informací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C1FCF4D-31BD-48B2-86E1-A3D61796EE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učebnice s. 124 – 125</a:t>
            </a:r>
          </a:p>
          <a:p>
            <a:r>
              <a:rPr lang="cs-CZ" dirty="0">
                <a:hlinkClick r:id="rId2"/>
              </a:rPr>
              <a:t>https://www.televizeseznam.cz/video/slavnedny/den-kdy-byl-patentovan-telefon-7-brezen-151127</a:t>
            </a:r>
            <a:endParaRPr lang="cs-CZ" dirty="0"/>
          </a:p>
          <a:p>
            <a:r>
              <a:rPr lang="cs-CZ" dirty="0">
                <a:hlinkClick r:id="rId3"/>
              </a:rPr>
              <a:t>https://www.youtube.com/watch?v=Z-pZ2BpV3YA</a:t>
            </a:r>
            <a:r>
              <a:rPr lang="cs-CZ" dirty="0"/>
              <a:t> (Nikola Tesla)</a:t>
            </a:r>
          </a:p>
          <a:p>
            <a:r>
              <a:rPr lang="cs-CZ" dirty="0">
                <a:hlinkClick r:id="rId4"/>
              </a:rPr>
              <a:t>https://www.youtube.com/watch?v=ZWqel0I5k_g</a:t>
            </a:r>
            <a:r>
              <a:rPr lang="cs-CZ" dirty="0"/>
              <a:t> (Tesla, Edison)</a:t>
            </a:r>
          </a:p>
        </p:txBody>
      </p:sp>
    </p:spTree>
    <p:extLst>
      <p:ext uri="{BB962C8B-B14F-4D97-AF65-F5344CB8AC3E}">
        <p14:creationId xmlns:p14="http://schemas.microsoft.com/office/powerpoint/2010/main" val="40161504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4E2F16F-C9A7-47C6-8BFC-3AB0ABD0CD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Thomas Alva Edison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EB4DFA7-6AC1-45F2-85A5-F32FF93C1A9D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cs-CZ" dirty="0"/>
              <a:t>Američan</a:t>
            </a:r>
          </a:p>
          <a:p>
            <a:r>
              <a:rPr lang="cs-CZ" dirty="0"/>
              <a:t>- jeden z nejproduktivnějších a nejvýznamnějších vynálezců</a:t>
            </a:r>
          </a:p>
        </p:txBody>
      </p:sp>
      <p:pic>
        <p:nvPicPr>
          <p:cNvPr id="7" name="Picture 7" descr="Soubor:Edison and phonograph edit1.jpg">
            <a:hlinkClick r:id="rId2"/>
            <a:extLst>
              <a:ext uri="{FF2B5EF4-FFF2-40B4-BE49-F238E27FC236}">
                <a16:creationId xmlns:a16="http://schemas.microsoft.com/office/drawing/2014/main" id="{8C6DFD46-B48D-4B28-A925-911E8B014816}"/>
              </a:ext>
            </a:extLst>
          </p:cNvPr>
          <p:cNvPicPr>
            <a:picLocks noGrp="1" noChangeAspect="1" noChangeArrowheads="1"/>
          </p:cNvPicPr>
          <p:nvPr>
            <p:ph type="pic" idx="1"/>
          </p:nvPr>
        </p:nvPicPr>
        <p:blipFill>
          <a:blip r:embed="rId3" cstate="print"/>
          <a:srcRect l="4516" r="4516"/>
          <a:stretch>
            <a:fillRect/>
          </a:stretch>
        </p:blipFill>
        <p:spPr bwMode="auto">
          <a:xfrm>
            <a:off x="8124825" y="1122363"/>
            <a:ext cx="2790825" cy="386715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6257005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667B041-B672-4831-A2C4-A17B0DC324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Thomas Alva Edison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9D40E15-4597-4F65-8124-2500F5701D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mezi nejznámější Edisonovy vynálezy patří </a:t>
            </a:r>
          </a:p>
          <a:p>
            <a:pPr lvl="1"/>
            <a:r>
              <a:rPr lang="cs-CZ" dirty="0"/>
              <a:t>fonograf (předchůdce gramofonu) </a:t>
            </a:r>
          </a:p>
          <a:p>
            <a:pPr lvl="1"/>
            <a:r>
              <a:rPr lang="cs-CZ" dirty="0"/>
              <a:t>žárovka</a:t>
            </a:r>
          </a:p>
          <a:p>
            <a:pPr lvl="1"/>
            <a:r>
              <a:rPr lang="cs-CZ" dirty="0"/>
              <a:t>mikrofon</a:t>
            </a:r>
          </a:p>
          <a:p>
            <a:pPr lvl="1"/>
            <a:r>
              <a:rPr lang="cs-CZ" dirty="0"/>
              <a:t>akumulátor, </a:t>
            </a:r>
          </a:p>
          <a:p>
            <a:pPr lvl="1"/>
            <a:r>
              <a:rPr lang="cs-CZ" dirty="0"/>
              <a:t>elektrická lokomotiva, elektromobil</a:t>
            </a:r>
          </a:p>
          <a:p>
            <a:r>
              <a:rPr lang="cs-CZ" dirty="0"/>
              <a:t>zakladatelem dodnes vydávaného prestižního časopisu Science</a:t>
            </a:r>
          </a:p>
        </p:txBody>
      </p:sp>
    </p:spTree>
    <p:extLst>
      <p:ext uri="{BB962C8B-B14F-4D97-AF65-F5344CB8AC3E}">
        <p14:creationId xmlns:p14="http://schemas.microsoft.com/office/powerpoint/2010/main" val="11099386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86DCC07D-0682-43DD-8E1D-A7E1A200A0F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35374B8A-3501-4E73-B41E-E73ADDB0BE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34781" y="804520"/>
            <a:ext cx="3446956" cy="1049235"/>
          </a:xfrm>
        </p:spPr>
        <p:txBody>
          <a:bodyPr>
            <a:normAutofit/>
          </a:bodyPr>
          <a:lstStyle/>
          <a:p>
            <a:r>
              <a:rPr lang="cs-CZ" dirty="0"/>
              <a:t>Nikola Tesla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CFD2F77C-875F-41A0-8EBC-28434D7AB1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371687" y="798973"/>
            <a:ext cx="0" cy="1067168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4" name="Rectangle 13">
            <a:extLst>
              <a:ext uri="{FF2B5EF4-FFF2-40B4-BE49-F238E27FC236}">
                <a16:creationId xmlns:a16="http://schemas.microsoft.com/office/drawing/2014/main" id="{B31F733E-72CB-4790-8DDB-2B75BF2F05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015732"/>
            <a:ext cx="12192000" cy="4118829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B88F999-AB90-4CD9-B49B-55A3B3C428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34696" y="2015732"/>
            <a:ext cx="3443408" cy="3450613"/>
          </a:xfrm>
        </p:spPr>
        <p:txBody>
          <a:bodyPr>
            <a:normAutofit/>
          </a:bodyPr>
          <a:lstStyle/>
          <a:p>
            <a:r>
              <a:rPr lang="cs-CZ" dirty="0"/>
              <a:t>konstruktér elektrických strojů</a:t>
            </a:r>
          </a:p>
          <a:p>
            <a:r>
              <a:rPr lang="cs-CZ" dirty="0"/>
              <a:t>transformátor</a:t>
            </a:r>
          </a:p>
          <a:p>
            <a:pPr lvl="1"/>
            <a:r>
              <a:rPr lang="cs-CZ" dirty="0"/>
              <a:t>generoval velmi vysoké napětí</a:t>
            </a:r>
          </a:p>
          <a:p>
            <a:r>
              <a:rPr lang="cs-CZ" dirty="0"/>
              <a:t> střídavý proud – lepší přenos na delší vzdálenosti</a:t>
            </a:r>
          </a:p>
          <a:p>
            <a:endParaRPr lang="cs-CZ" dirty="0"/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4BEA8F1B-01B9-48AC-B40A-3EB0C31BB7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460131" y="482171"/>
            <a:ext cx="6091791" cy="5149101"/>
            <a:chOff x="5460131" y="482171"/>
            <a:chExt cx="6091791" cy="5149101"/>
          </a:xfrm>
        </p:grpSpPr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C7B42F96-B6DB-425D-B8A3-FC1A4ACC266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460131" y="482171"/>
              <a:ext cx="6091791" cy="5149101"/>
            </a:xfrm>
            <a:prstGeom prst="rect">
              <a:avLst/>
            </a:prstGeom>
            <a:gradFill>
              <a:gsLst>
                <a:gs pos="0">
                  <a:schemeClr val="bg2">
                    <a:lumMod val="10000"/>
                  </a:schemeClr>
                </a:gs>
                <a:gs pos="100000">
                  <a:schemeClr val="bg2">
                    <a:lumMod val="10000"/>
                  </a:schemeClr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 prstMaterial="matte">
              <a:bevelT w="133350" h="50800" prst="divo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542320A8-F822-4BA4-801E-51C625DF1C1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78956" y="812507"/>
              <a:ext cx="5461780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5" name="Obrázek 4" descr="Obsah obrázku osoba, muž, mluvení, fotka&#10;&#10;Popis byl vytvořen automaticky">
            <a:extLst>
              <a:ext uri="{FF2B5EF4-FFF2-40B4-BE49-F238E27FC236}">
                <a16:creationId xmlns:a16="http://schemas.microsoft.com/office/drawing/2014/main" id="{34B929E4-6EE2-4FB3-884C-3B6C2CDC35A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661" r="1" b="1"/>
          <a:stretch/>
        </p:blipFill>
        <p:spPr>
          <a:xfrm>
            <a:off x="6093926" y="1116345"/>
            <a:ext cx="4821551" cy="3866172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42410908-06D9-49D7-AEF3-2C2522D643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3"/>
          <a:srcRect t="2769" b="-2769"/>
          <a:stretch/>
        </p:blipFill>
        <p:spPr>
          <a:xfrm>
            <a:off x="0" y="6135624"/>
            <a:ext cx="12192000" cy="742950"/>
          </a:xfrm>
          <a:prstGeom prst="rect">
            <a:avLst/>
          </a:prstGeom>
        </p:spPr>
      </p:pic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C0EA4A9A-79FB-44BC-ABFC-59448E3677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41705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713887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86DCC07D-0682-43DD-8E1D-A7E1A200A0F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2FEBECE6-7D8A-48BB-AD33-E1D036CC03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34781" y="804520"/>
            <a:ext cx="3446956" cy="1049235"/>
          </a:xfrm>
        </p:spPr>
        <p:txBody>
          <a:bodyPr>
            <a:normAutofit/>
          </a:bodyPr>
          <a:lstStyle/>
          <a:p>
            <a:r>
              <a:rPr lang="cs-CZ" dirty="0"/>
              <a:t>Alexander Graham Bell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CFD2F77C-875F-41A0-8EBC-28434D7AB1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371687" y="798973"/>
            <a:ext cx="0" cy="1067168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3" name="Rectangle 12">
            <a:extLst>
              <a:ext uri="{FF2B5EF4-FFF2-40B4-BE49-F238E27FC236}">
                <a16:creationId xmlns:a16="http://schemas.microsoft.com/office/drawing/2014/main" id="{B31F733E-72CB-4790-8DDB-2B75BF2F05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015732"/>
            <a:ext cx="12192000" cy="4118829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DF838FB-4308-4F12-89C1-37EBB76E1A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34696" y="2015732"/>
            <a:ext cx="3443408" cy="3450613"/>
          </a:xfrm>
        </p:spPr>
        <p:txBody>
          <a:bodyPr>
            <a:normAutofit/>
          </a:bodyPr>
          <a:lstStyle/>
          <a:p>
            <a:r>
              <a:rPr lang="cs-CZ" dirty="0"/>
              <a:t>na jeho počest je pojmenována technická jednotka decibel</a:t>
            </a:r>
          </a:p>
          <a:p>
            <a:r>
              <a:rPr lang="cs-CZ" dirty="0"/>
              <a:t>vynalezl mikrofon a zkonstruoval první použitelný telefon</a:t>
            </a:r>
          </a:p>
          <a:p>
            <a:r>
              <a:rPr lang="cs-CZ" dirty="0"/>
              <a:t>elektrický telefon</a:t>
            </a:r>
          </a:p>
          <a:p>
            <a:pPr lvl="1"/>
            <a:r>
              <a:rPr lang="cs-CZ" dirty="0"/>
              <a:t>zdokonalen Edisonem</a:t>
            </a:r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4BEA8F1B-01B9-48AC-B40A-3EB0C31BB7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460131" y="482171"/>
            <a:ext cx="6091791" cy="5149101"/>
            <a:chOff x="5460131" y="482171"/>
            <a:chExt cx="6091791" cy="5149101"/>
          </a:xfrm>
        </p:grpSpPr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C7B42F96-B6DB-425D-B8A3-FC1A4ACC266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460131" y="482171"/>
              <a:ext cx="6091791" cy="5149101"/>
            </a:xfrm>
            <a:prstGeom prst="rect">
              <a:avLst/>
            </a:prstGeom>
            <a:gradFill>
              <a:gsLst>
                <a:gs pos="0">
                  <a:schemeClr val="bg2">
                    <a:lumMod val="10000"/>
                  </a:schemeClr>
                </a:gs>
                <a:gs pos="100000">
                  <a:schemeClr val="bg2">
                    <a:lumMod val="10000"/>
                  </a:schemeClr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 prstMaterial="matte">
              <a:bevelT w="133350" h="50800" prst="divo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542320A8-F822-4BA4-801E-51C625DF1C1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78956" y="812507"/>
              <a:ext cx="5461780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4" name="Obrázek 3" descr="Obsah obrázku fotka, osoba, muž, oblek&#10;&#10;Popis byl vytvořen automaticky">
            <a:extLst>
              <a:ext uri="{FF2B5EF4-FFF2-40B4-BE49-F238E27FC236}">
                <a16:creationId xmlns:a16="http://schemas.microsoft.com/office/drawing/2014/main" id="{1D9E8D2B-5F5F-42B0-9C9B-E54F5149BFA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8211" r="-5" b="27034"/>
          <a:stretch/>
        </p:blipFill>
        <p:spPr>
          <a:xfrm>
            <a:off x="6093926" y="1116345"/>
            <a:ext cx="4821551" cy="3866172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42410908-06D9-49D7-AEF3-2C2522D643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3"/>
          <a:srcRect t="2769" b="-2769"/>
          <a:stretch/>
        </p:blipFill>
        <p:spPr>
          <a:xfrm>
            <a:off x="0" y="6135624"/>
            <a:ext cx="12192000" cy="742950"/>
          </a:xfrm>
          <a:prstGeom prst="rect">
            <a:avLst/>
          </a:prstGeom>
        </p:spPr>
      </p:pic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C0EA4A9A-79FB-44BC-ABFC-59448E3677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41705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606043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9" name="Rectangle 28">
            <a:extLst>
              <a:ext uri="{FF2B5EF4-FFF2-40B4-BE49-F238E27FC236}">
                <a16:creationId xmlns:a16="http://schemas.microsoft.com/office/drawing/2014/main" id="{2B15E9F7-B874-4AEA-A44D-DE84777AC34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641E37A2-582A-432E-883A-37BF3FB2A2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34697" y="804520"/>
            <a:ext cx="3445826" cy="1049235"/>
          </a:xfrm>
        </p:spPr>
        <p:txBody>
          <a:bodyPr>
            <a:normAutofit/>
          </a:bodyPr>
          <a:lstStyle/>
          <a:p>
            <a:r>
              <a:rPr lang="cs-CZ" dirty="0"/>
              <a:t>František Křižík</a:t>
            </a:r>
          </a:p>
        </p:txBody>
      </p: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CCAEA580-9F7D-4F43-B601-219EBC43ED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371687" y="798973"/>
            <a:ext cx="0" cy="1067168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33" name="Rectangle 32">
            <a:extLst>
              <a:ext uri="{FF2B5EF4-FFF2-40B4-BE49-F238E27FC236}">
                <a16:creationId xmlns:a16="http://schemas.microsoft.com/office/drawing/2014/main" id="{F633533F-0B3A-4C06-8E73-7E208A3FD43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015732"/>
            <a:ext cx="12192000" cy="4118829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C7485A5-2166-4622-8609-2D66C76A4A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34697" y="2015732"/>
            <a:ext cx="3445826" cy="3450613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</a:pPr>
            <a:r>
              <a:rPr lang="cs-CZ" sz="1700"/>
              <a:t>oblouková lampa</a:t>
            </a:r>
          </a:p>
          <a:p>
            <a:pPr lvl="1">
              <a:lnSpc>
                <a:spcPct val="110000"/>
              </a:lnSpc>
            </a:pPr>
            <a:r>
              <a:rPr lang="cs-CZ" sz="1700"/>
              <a:t>zdokonalení</a:t>
            </a:r>
          </a:p>
          <a:p>
            <a:pPr lvl="1">
              <a:lnSpc>
                <a:spcPct val="110000"/>
              </a:lnSpc>
            </a:pPr>
            <a:r>
              <a:rPr lang="cs-CZ" sz="1700"/>
              <a:t>zajištění veřejného osvětlení</a:t>
            </a:r>
          </a:p>
          <a:p>
            <a:pPr>
              <a:lnSpc>
                <a:spcPct val="110000"/>
              </a:lnSpc>
            </a:pPr>
            <a:r>
              <a:rPr lang="cs-CZ" sz="1700"/>
              <a:t>zakladatel elektrotechnického průmyslu v českých zemích</a:t>
            </a:r>
          </a:p>
          <a:p>
            <a:pPr>
              <a:lnSpc>
                <a:spcPct val="110000"/>
              </a:lnSpc>
            </a:pPr>
            <a:r>
              <a:rPr lang="cs-CZ" sz="1700"/>
              <a:t>prosadil elektrifikaci železnic</a:t>
            </a:r>
          </a:p>
        </p:txBody>
      </p:sp>
      <p:grpSp>
        <p:nvGrpSpPr>
          <p:cNvPr id="35" name="Group 34">
            <a:extLst>
              <a:ext uri="{FF2B5EF4-FFF2-40B4-BE49-F238E27FC236}">
                <a16:creationId xmlns:a16="http://schemas.microsoft.com/office/drawing/2014/main" id="{12D03D62-4EBA-4F10-9970-4D3ECC65C7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460131" y="482171"/>
            <a:ext cx="6091791" cy="5149101"/>
            <a:chOff x="5460131" y="482171"/>
            <a:chExt cx="6091791" cy="5149101"/>
          </a:xfrm>
        </p:grpSpPr>
        <p:sp>
          <p:nvSpPr>
            <p:cNvPr id="36" name="Rectangle 35">
              <a:extLst>
                <a:ext uri="{FF2B5EF4-FFF2-40B4-BE49-F238E27FC236}">
                  <a16:creationId xmlns:a16="http://schemas.microsoft.com/office/drawing/2014/main" id="{AEDB3C64-53EB-4DB4-88BA-C05CC2D93E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460131" y="482171"/>
              <a:ext cx="6091791" cy="5149101"/>
            </a:xfrm>
            <a:prstGeom prst="rect">
              <a:avLst/>
            </a:prstGeom>
            <a:gradFill>
              <a:gsLst>
                <a:gs pos="0">
                  <a:schemeClr val="bg2">
                    <a:lumMod val="10000"/>
                  </a:schemeClr>
                </a:gs>
                <a:gs pos="100000">
                  <a:schemeClr val="bg2">
                    <a:lumMod val="10000"/>
                  </a:schemeClr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 prstMaterial="matte">
              <a:bevelT w="133350" h="50800" prst="divo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Rectangle 36">
              <a:extLst>
                <a:ext uri="{FF2B5EF4-FFF2-40B4-BE49-F238E27FC236}">
                  <a16:creationId xmlns:a16="http://schemas.microsoft.com/office/drawing/2014/main" id="{4E32E9B2-8748-4E26-828E-FE6E74459D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78956" y="812507"/>
              <a:ext cx="5461780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9" name="Rectangle 38">
            <a:extLst>
              <a:ext uri="{FF2B5EF4-FFF2-40B4-BE49-F238E27FC236}">
                <a16:creationId xmlns:a16="http://schemas.microsoft.com/office/drawing/2014/main" id="{D2BC2CE5-D1A7-496D-BFF7-F8D1A48419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944389" y="973556"/>
            <a:ext cx="5123274" cy="4138331"/>
          </a:xfrm>
          <a:prstGeom prst="rect">
            <a:avLst/>
          </a:prstGeom>
          <a:solidFill>
            <a:srgbClr val="FFFFFE"/>
          </a:solidFill>
          <a:ln w="635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Obrázek 8" descr="Obsah obrázku interiér, život, místnost, budova&#10;&#10;Popis byl vytvořen automaticky">
            <a:extLst>
              <a:ext uri="{FF2B5EF4-FFF2-40B4-BE49-F238E27FC236}">
                <a16:creationId xmlns:a16="http://schemas.microsoft.com/office/drawing/2014/main" id="{27376367-C952-4F19-A907-B6C7EBFD1FD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4411" y="1361459"/>
            <a:ext cx="2328669" cy="3374882"/>
          </a:xfrm>
          <a:prstGeom prst="rect">
            <a:avLst/>
          </a:prstGeom>
        </p:spPr>
      </p:pic>
      <p:pic>
        <p:nvPicPr>
          <p:cNvPr id="7" name="Obrázek 6" descr="Obsah obrázku osoba, muž, oblek, fotka&#10;&#10;Popis byl vytvořen automaticky">
            <a:extLst>
              <a:ext uri="{FF2B5EF4-FFF2-40B4-BE49-F238E27FC236}">
                <a16:creationId xmlns:a16="http://schemas.microsoft.com/office/drawing/2014/main" id="{B74FB10E-B12B-41D4-9AC6-CA0F5799E331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3783" b="-4"/>
          <a:stretch/>
        </p:blipFill>
        <p:spPr>
          <a:xfrm>
            <a:off x="8586806" y="1440710"/>
            <a:ext cx="2328670" cy="3216378"/>
          </a:xfrm>
          <a:prstGeom prst="rect">
            <a:avLst/>
          </a:prstGeom>
        </p:spPr>
      </p:pic>
      <p:pic>
        <p:nvPicPr>
          <p:cNvPr id="41" name="Picture 40">
            <a:extLst>
              <a:ext uri="{FF2B5EF4-FFF2-40B4-BE49-F238E27FC236}">
                <a16:creationId xmlns:a16="http://schemas.microsoft.com/office/drawing/2014/main" id="{77C76D38-CBDD-44F3-A2B0-C3BA110684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4"/>
          <a:srcRect t="2769" b="-2769"/>
          <a:stretch/>
        </p:blipFill>
        <p:spPr>
          <a:xfrm>
            <a:off x="0" y="6135624"/>
            <a:ext cx="12192000" cy="742950"/>
          </a:xfrm>
          <a:prstGeom prst="rect">
            <a:avLst/>
          </a:prstGeom>
        </p:spPr>
      </p:pic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6F3C8315-B266-4227-ADFE-C5C9CE75AB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41705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166832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20641ECA-8117-495E-ABCF-645843D1FD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A9254A8D-F24C-47B5-9C77-76FBD016C2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34781" y="804520"/>
            <a:ext cx="3446956" cy="1049235"/>
          </a:xfrm>
        </p:spPr>
        <p:txBody>
          <a:bodyPr>
            <a:normAutofit/>
          </a:bodyPr>
          <a:lstStyle/>
          <a:p>
            <a:r>
              <a:rPr lang="cs-CZ" dirty="0"/>
              <a:t>Emil Kolben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EC09478D-860E-478F-AA3E-4BA6F95D9C9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371687" y="798973"/>
            <a:ext cx="0" cy="1067168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4" name="Rectangle 13">
            <a:extLst>
              <a:ext uri="{FF2B5EF4-FFF2-40B4-BE49-F238E27FC236}">
                <a16:creationId xmlns:a16="http://schemas.microsoft.com/office/drawing/2014/main" id="{592B8757-4D54-42A8-A0C8-A8C721DB52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015732"/>
            <a:ext cx="12192000" cy="4118829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D687642-DB49-46AF-8053-3AC1BBA4D8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34696" y="2015732"/>
            <a:ext cx="3443408" cy="3450613"/>
          </a:xfrm>
        </p:spPr>
        <p:txBody>
          <a:bodyPr>
            <a:normAutofit/>
          </a:bodyPr>
          <a:lstStyle/>
          <a:p>
            <a:r>
              <a:rPr lang="cs-CZ" dirty="0"/>
              <a:t>elektrotechnika</a:t>
            </a:r>
          </a:p>
          <a:p>
            <a:r>
              <a:rPr lang="cs-CZ" dirty="0"/>
              <a:t>pracoval u Edisona</a:t>
            </a:r>
          </a:p>
          <a:p>
            <a:r>
              <a:rPr lang="cs-CZ" dirty="0"/>
              <a:t>výroba strojů a kolejových vozidel </a:t>
            </a:r>
          </a:p>
          <a:p>
            <a:r>
              <a:rPr lang="cs-CZ" dirty="0"/>
              <a:t>přenos třífázové energie o vysokém napětí</a:t>
            </a:r>
          </a:p>
          <a:p>
            <a:r>
              <a:rPr lang="cs-CZ" dirty="0"/>
              <a:t>firma Kolben-Daněk</a:t>
            </a:r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2BD6F713-98E3-4226-80ED-0EFA2911E0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460131" y="482171"/>
            <a:ext cx="6091791" cy="5149101"/>
            <a:chOff x="5460131" y="482171"/>
            <a:chExt cx="6091791" cy="5149101"/>
          </a:xfrm>
        </p:grpSpPr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39A95DFE-9F58-4541-9A62-63B63D8202B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460131" y="482171"/>
              <a:ext cx="6091791" cy="5149101"/>
            </a:xfrm>
            <a:prstGeom prst="rect">
              <a:avLst/>
            </a:prstGeom>
            <a:gradFill>
              <a:gsLst>
                <a:gs pos="0">
                  <a:schemeClr val="bg2">
                    <a:lumMod val="10000"/>
                  </a:schemeClr>
                </a:gs>
                <a:gs pos="100000">
                  <a:schemeClr val="bg2">
                    <a:lumMod val="10000"/>
                  </a:schemeClr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 prstMaterial="matte">
              <a:bevelT w="133350" h="50800" prst="divo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A98844A4-7308-4102-8232-9A5405BA757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78956" y="812507"/>
              <a:ext cx="5461780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0" name="Rectangle 19">
            <a:extLst>
              <a:ext uri="{FF2B5EF4-FFF2-40B4-BE49-F238E27FC236}">
                <a16:creationId xmlns:a16="http://schemas.microsoft.com/office/drawing/2014/main" id="{00CB8AAC-6375-473B-BBB2-B928B95B6D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942379" y="976036"/>
            <a:ext cx="5133831" cy="4138331"/>
          </a:xfrm>
          <a:prstGeom prst="rect">
            <a:avLst/>
          </a:prstGeom>
          <a:solidFill>
            <a:srgbClr val="FFFFFE"/>
          </a:solidFill>
          <a:ln w="635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Obrázek 4" descr="Obsah obrázku muž, osoba, fotka, vázanka&#10;&#10;Popis byl vytvořen automaticky">
            <a:extLst>
              <a:ext uri="{FF2B5EF4-FFF2-40B4-BE49-F238E27FC236}">
                <a16:creationId xmlns:a16="http://schemas.microsoft.com/office/drawing/2014/main" id="{60D92D36-8B7A-4056-8359-ABB87A9AE01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51541" y="1116345"/>
            <a:ext cx="2706320" cy="3866172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D664991B-CFDF-48B3-86CE-4AEBBF0EFD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3"/>
          <a:srcRect t="2769" b="-2769"/>
          <a:stretch/>
        </p:blipFill>
        <p:spPr>
          <a:xfrm>
            <a:off x="0" y="6135624"/>
            <a:ext cx="12192000" cy="742950"/>
          </a:xfrm>
          <a:prstGeom prst="rect">
            <a:avLst/>
          </a:prstGeom>
        </p:spPr>
      </p:pic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8AEA7E20-E946-4DF8-9C61-A299D92742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41705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925679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0E1A72C-F1E4-4577-8F0C-F07D2B6A85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Vědecký a technický pokrok - shrnutí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B6CA3FB-8AFB-426E-B4F1-B2D63038E5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rozvoj medicíny – rentgen, mikrobiologie</a:t>
            </a:r>
          </a:p>
          <a:p>
            <a:r>
              <a:rPr lang="cs-CZ" dirty="0"/>
              <a:t>chemie – vývoj umělých hmot</a:t>
            </a:r>
          </a:p>
          <a:p>
            <a:r>
              <a:rPr lang="cs-CZ" dirty="0"/>
              <a:t>zaznamenávání obrazu a zvuku </a:t>
            </a:r>
          </a:p>
          <a:p>
            <a:pPr lvl="1"/>
            <a:r>
              <a:rPr lang="cs-CZ" dirty="0"/>
              <a:t>fonograf, gramofon</a:t>
            </a:r>
          </a:p>
          <a:p>
            <a:pPr lvl="1"/>
            <a:r>
              <a:rPr lang="cs-CZ" dirty="0"/>
              <a:t>fotografie, film</a:t>
            </a:r>
          </a:p>
          <a:p>
            <a:r>
              <a:rPr lang="cs-CZ" dirty="0"/>
              <a:t>rozvoj komunikace</a:t>
            </a:r>
          </a:p>
          <a:p>
            <a:pPr lvl="1"/>
            <a:r>
              <a:rPr lang="cs-CZ" dirty="0"/>
              <a:t>mikrofon, telefon</a:t>
            </a:r>
          </a:p>
          <a:p>
            <a:pPr lvl="1"/>
            <a:r>
              <a:rPr lang="cs-CZ" dirty="0"/>
              <a:t>přenos zvuku na dálku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135591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E6AC3EE-59D8-4257-A340-85D0FAA661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Pokyny pro práci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F532075-D873-4BD0-AE34-FADFC789BC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Opište text z prezentace, vyfoťte a odešlete na </a:t>
            </a:r>
            <a:r>
              <a:rPr lang="cs-CZ" dirty="0">
                <a:hlinkClick r:id="rId2"/>
              </a:rPr>
              <a:t>ksandova.jitka@zsbrve.cz</a:t>
            </a:r>
            <a:r>
              <a:rPr lang="cs-CZ" dirty="0"/>
              <a:t> </a:t>
            </a:r>
          </a:p>
          <a:p>
            <a:r>
              <a:rPr lang="cs-CZ" dirty="0"/>
              <a:t>termín odevzdání – nejpozději do 19. 4. 2020</a:t>
            </a:r>
          </a:p>
        </p:txBody>
      </p:sp>
    </p:spTree>
    <p:extLst>
      <p:ext uri="{BB962C8B-B14F-4D97-AF65-F5344CB8AC3E}">
        <p14:creationId xmlns:p14="http://schemas.microsoft.com/office/powerpoint/2010/main" val="1405123384"/>
      </p:ext>
    </p:extLst>
  </p:cSld>
  <p:clrMapOvr>
    <a:masterClrMapping/>
  </p:clrMapOvr>
</p:sld>
</file>

<file path=ppt/theme/theme1.xml><?xml version="1.0" encoding="utf-8"?>
<a:theme xmlns:a="http://schemas.openxmlformats.org/drawingml/2006/main" name="Galerie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EDEBE7"/>
      </a:lt2>
      <a:accent1>
        <a:srgbClr val="5FA534"/>
      </a:accent1>
      <a:accent2>
        <a:srgbClr val="DCAB34"/>
      </a:accent2>
      <a:accent3>
        <a:srgbClr val="D26D23"/>
      </a:accent3>
      <a:accent4>
        <a:srgbClr val="972323"/>
      </a:accent4>
      <a:accent5>
        <a:srgbClr val="236797"/>
      </a:accent5>
      <a:accent6>
        <a:srgbClr val="2FB6C6"/>
      </a:accent6>
      <a:hlink>
        <a:srgbClr val="8FC639"/>
      </a:hlink>
      <a:folHlink>
        <a:srgbClr val="E7C272"/>
      </a:folHlink>
    </a:clrScheme>
    <a:fontScheme name="Gallery">
      <a:majorFont>
        <a:latin typeface="Palatino Linotype" panose="020405020505050303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Palatino Linotype" panose="020405020505050303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AC464412-510E-4F2B-8947-A0DDBD02899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246</Words>
  <Application>Microsoft Office PowerPoint</Application>
  <PresentationFormat>Širokoúhlá obrazovka</PresentationFormat>
  <Paragraphs>52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3" baseType="lpstr">
      <vt:lpstr>Arial</vt:lpstr>
      <vt:lpstr>Palatino Linotype</vt:lpstr>
      <vt:lpstr>Galerie</vt:lpstr>
      <vt:lpstr>Vynálezci</vt:lpstr>
      <vt:lpstr>Thomas Alva Edison</vt:lpstr>
      <vt:lpstr>Thomas Alva Edison</vt:lpstr>
      <vt:lpstr>Nikola Tesla</vt:lpstr>
      <vt:lpstr>Alexander Graham Bell</vt:lpstr>
      <vt:lpstr>František Křižík</vt:lpstr>
      <vt:lpstr>Emil Kolben</vt:lpstr>
      <vt:lpstr>Vědecký a technický pokrok - shrnutí</vt:lpstr>
      <vt:lpstr>Pokyny pro práci </vt:lpstr>
      <vt:lpstr>Zdroje informací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Vynálezci</dc:title>
  <dc:creator>Kšandová Jitka</dc:creator>
  <cp:lastModifiedBy>Kšandová Jitka</cp:lastModifiedBy>
  <cp:revision>3</cp:revision>
  <dcterms:created xsi:type="dcterms:W3CDTF">2020-04-07T17:21:30Z</dcterms:created>
  <dcterms:modified xsi:type="dcterms:W3CDTF">2020-04-08T06:28:59Z</dcterms:modified>
</cp:coreProperties>
</file>