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jpeg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3399"/>
    <a:srgbClr val="DE7EBE"/>
    <a:srgbClr val="D559AC"/>
    <a:srgbClr val="B52D88"/>
    <a:srgbClr val="285000"/>
    <a:srgbClr val="336600"/>
    <a:srgbClr val="2B408D"/>
    <a:srgbClr val="3C59C2"/>
    <a:srgbClr val="8D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5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2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6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41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1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0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8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18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29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2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9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04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1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2157B7-8CC4-463F-82E4-132AB584E69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B08BBE-FE0D-4A26-8654-B67845EDE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09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5307081-3AA9-4EB0-BB7F-7E02CD84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273" y="374783"/>
            <a:ext cx="8405068" cy="1303867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11000" b="1" u="sng" dirty="0" err="1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Amarylkovité</a:t>
            </a:r>
            <a:endParaRPr lang="cs-CZ" sz="11000" b="1" u="sng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BE71815-6F54-49D0-9CD1-E9B99A533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70" y="1929469"/>
            <a:ext cx="3002560" cy="400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51C52B-2C31-4E60-8BEF-8D72E674D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4781" r="-36"/>
          <a:stretch/>
        </p:blipFill>
        <p:spPr>
          <a:xfrm>
            <a:off x="182461" y="186592"/>
            <a:ext cx="2887909" cy="1833415"/>
          </a:xfrm>
          <a:prstGeom prst="ellipse">
            <a:avLst/>
          </a:prstGeom>
          <a:ln w="3175" cap="rnd">
            <a:solidFill>
              <a:srgbClr val="FFFF9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1D732CF-8CD6-4CF3-A5C4-B1199DEE80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8667" r="32731"/>
          <a:stretch/>
        </p:blipFill>
        <p:spPr>
          <a:xfrm>
            <a:off x="218113" y="3574693"/>
            <a:ext cx="2852257" cy="309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28F64A42-9E7C-408B-B817-F6C933758312}"/>
              </a:ext>
            </a:extLst>
          </p:cNvPr>
          <p:cNvSpPr/>
          <p:nvPr/>
        </p:nvSpPr>
        <p:spPr>
          <a:xfrm>
            <a:off x="718466" y="2316003"/>
            <a:ext cx="3568555" cy="711213"/>
          </a:xfrm>
          <a:prstGeom prst="wedgeRoundRectCallout">
            <a:avLst>
              <a:gd name="adj1" fmla="val 88665"/>
              <a:gd name="adj2" fmla="val -53094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Zkus s pomocí obrázků a učebnice </a:t>
            </a:r>
          </a:p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určit název celé skupiny.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D0D80377-876E-402E-9CDA-ED22FA1E490C}"/>
              </a:ext>
            </a:extLst>
          </p:cNvPr>
          <p:cNvSpPr/>
          <p:nvPr/>
        </p:nvSpPr>
        <p:spPr>
          <a:xfrm>
            <a:off x="3594626" y="2723625"/>
            <a:ext cx="917895" cy="483007"/>
          </a:xfrm>
          <a:prstGeom prst="wedgeRoundRectCallout">
            <a:avLst>
              <a:gd name="adj1" fmla="val -55525"/>
              <a:gd name="adj2" fmla="val -64402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u="sng" dirty="0">
                <a:solidFill>
                  <a:schemeClr val="accent1">
                    <a:lumMod val="75000"/>
                  </a:schemeClr>
                </a:solidFill>
              </a:rPr>
              <a:t>nápověda</a:t>
            </a:r>
            <a:r>
              <a:rPr lang="cs-CZ" sz="1600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cs-CZ" sz="1600" i="1" dirty="0">
                <a:solidFill>
                  <a:schemeClr val="accent1">
                    <a:lumMod val="75000"/>
                  </a:schemeClr>
                </a:solidFill>
              </a:rPr>
              <a:t>str. 113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48AEE0F-BFE7-47A1-A28A-F3211C02665E}"/>
              </a:ext>
            </a:extLst>
          </p:cNvPr>
          <p:cNvSpPr txBox="1"/>
          <p:nvPr/>
        </p:nvSpPr>
        <p:spPr>
          <a:xfrm>
            <a:off x="3661327" y="1797470"/>
            <a:ext cx="4869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byliny s cibulemi nebo oddenky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2B3398-3957-4D95-A411-60DF53A469AB}"/>
              </a:ext>
            </a:extLst>
          </p:cNvPr>
          <p:cNvSpPr txBox="1"/>
          <p:nvPr/>
        </p:nvSpPr>
        <p:spPr>
          <a:xfrm>
            <a:off x="4563454" y="2458610"/>
            <a:ext cx="12137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květy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9730483-2F50-4F14-AF1D-604966C7B2B3}"/>
              </a:ext>
            </a:extLst>
          </p:cNvPr>
          <p:cNvSpPr txBox="1"/>
          <p:nvPr/>
        </p:nvSpPr>
        <p:spPr>
          <a:xfrm>
            <a:off x="5634026" y="2451431"/>
            <a:ext cx="2031325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jednoduché</a:t>
            </a:r>
          </a:p>
        </p:txBody>
      </p:sp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54A4F35B-7F19-4317-A991-FA45DB6EDD92}"/>
              </a:ext>
            </a:extLst>
          </p:cNvPr>
          <p:cNvSpPr/>
          <p:nvPr/>
        </p:nvSpPr>
        <p:spPr>
          <a:xfrm>
            <a:off x="3111863" y="3308962"/>
            <a:ext cx="2204217" cy="711213"/>
          </a:xfrm>
          <a:prstGeom prst="wedgeRoundRectCallout">
            <a:avLst>
              <a:gd name="adj1" fmla="val 60679"/>
              <a:gd name="adj2" fmla="val -106996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Urči jejich souměrnost </a:t>
            </a:r>
          </a:p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a pohlavnost.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93DBE56-A960-4E6B-BF84-06E3F86C3819}"/>
              </a:ext>
            </a:extLst>
          </p:cNvPr>
          <p:cNvCxnSpPr>
            <a:cxnSpLocks/>
          </p:cNvCxnSpPr>
          <p:nvPr/>
        </p:nvCxnSpPr>
        <p:spPr>
          <a:xfrm>
            <a:off x="8530555" y="4238111"/>
            <a:ext cx="546333" cy="15304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26702B20-7043-41FF-8F08-15665B566776}"/>
              </a:ext>
            </a:extLst>
          </p:cNvPr>
          <p:cNvSpPr/>
          <p:nvPr/>
        </p:nvSpPr>
        <p:spPr>
          <a:xfrm>
            <a:off x="9076889" y="4297834"/>
            <a:ext cx="238155" cy="3638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87F8ED07-356A-4BA7-B3B1-7B517A53516F}"/>
              </a:ext>
            </a:extLst>
          </p:cNvPr>
          <p:cNvSpPr/>
          <p:nvPr/>
        </p:nvSpPr>
        <p:spPr>
          <a:xfrm rot="18178665">
            <a:off x="8957811" y="4575313"/>
            <a:ext cx="238155" cy="3638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EC6D50A-45F3-488D-B948-B5A99D9BB31D}"/>
              </a:ext>
            </a:extLst>
          </p:cNvPr>
          <p:cNvCxnSpPr>
            <a:cxnSpLocks/>
          </p:cNvCxnSpPr>
          <p:nvPr/>
        </p:nvCxnSpPr>
        <p:spPr>
          <a:xfrm>
            <a:off x="8530555" y="4238111"/>
            <a:ext cx="368316" cy="42354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A4A6CC8-ADA0-4E4E-BB52-BBB227A7F8C2}"/>
              </a:ext>
            </a:extLst>
          </p:cNvPr>
          <p:cNvSpPr txBox="1"/>
          <p:nvPr/>
        </p:nvSpPr>
        <p:spPr>
          <a:xfrm>
            <a:off x="5646974" y="2951053"/>
            <a:ext cx="1851276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pravidelné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FCF252F-2E54-42A8-8E3A-067A087C8C1C}"/>
              </a:ext>
            </a:extLst>
          </p:cNvPr>
          <p:cNvSpPr txBox="1"/>
          <p:nvPr/>
        </p:nvSpPr>
        <p:spPr>
          <a:xfrm>
            <a:off x="5646974" y="3452445"/>
            <a:ext cx="2372252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oboupohlavné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B4A9287-4F4B-4701-8AD8-3F2491A91E24}"/>
              </a:ext>
            </a:extLst>
          </p:cNvPr>
          <p:cNvSpPr txBox="1"/>
          <p:nvPr/>
        </p:nvSpPr>
        <p:spPr>
          <a:xfrm>
            <a:off x="5646974" y="3957439"/>
            <a:ext cx="1237839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okvětí</a:t>
            </a:r>
          </a:p>
        </p:txBody>
      </p:sp>
      <p:sp>
        <p:nvSpPr>
          <p:cNvPr id="29" name="Řečová bublina: obdélníkový bublinový popisek se zakulacenými rohy 28">
            <a:extLst>
              <a:ext uri="{FF2B5EF4-FFF2-40B4-BE49-F238E27FC236}">
                <a16:creationId xmlns:a16="http://schemas.microsoft.com/office/drawing/2014/main" id="{1269F21D-79D6-472B-B5FB-A19B4BFF5543}"/>
              </a:ext>
            </a:extLst>
          </p:cNvPr>
          <p:cNvSpPr/>
          <p:nvPr/>
        </p:nvSpPr>
        <p:spPr>
          <a:xfrm>
            <a:off x="3109303" y="4128516"/>
            <a:ext cx="2372224" cy="711213"/>
          </a:xfrm>
          <a:prstGeom prst="wedgeRoundRectCallout">
            <a:avLst>
              <a:gd name="adj1" fmla="val 57008"/>
              <a:gd name="adj2" fmla="val -38426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Spočítej, kolik okvětních lístků jej tvoří.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4010330-DAAA-4616-8CFE-14B4FA40B089}"/>
              </a:ext>
            </a:extLst>
          </p:cNvPr>
          <p:cNvSpPr txBox="1"/>
          <p:nvPr/>
        </p:nvSpPr>
        <p:spPr>
          <a:xfrm>
            <a:off x="9539865" y="2580417"/>
            <a:ext cx="316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E02454F-A3FE-43D4-88F8-C8B026C1974C}"/>
              </a:ext>
            </a:extLst>
          </p:cNvPr>
          <p:cNvSpPr txBox="1"/>
          <p:nvPr/>
        </p:nvSpPr>
        <p:spPr>
          <a:xfrm>
            <a:off x="10138563" y="3610942"/>
            <a:ext cx="3417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FB1ED5A-7FFC-4E52-9D54-75BDA4AEA6DF}"/>
              </a:ext>
            </a:extLst>
          </p:cNvPr>
          <p:cNvSpPr txBox="1"/>
          <p:nvPr/>
        </p:nvSpPr>
        <p:spPr>
          <a:xfrm>
            <a:off x="9723848" y="4589619"/>
            <a:ext cx="3417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41F10C9-3F25-4C72-BFB5-7ACDC9387919}"/>
              </a:ext>
            </a:extLst>
          </p:cNvPr>
          <p:cNvSpPr txBox="1"/>
          <p:nvPr/>
        </p:nvSpPr>
        <p:spPr>
          <a:xfrm>
            <a:off x="9234293" y="4755229"/>
            <a:ext cx="3417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23B3032-0591-4000-8800-40A2C308E868}"/>
              </a:ext>
            </a:extLst>
          </p:cNvPr>
          <p:cNvSpPr txBox="1"/>
          <p:nvPr/>
        </p:nvSpPr>
        <p:spPr>
          <a:xfrm>
            <a:off x="8747843" y="3893753"/>
            <a:ext cx="3417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01E62A9-16BF-481C-8643-281D744CD8AA}"/>
              </a:ext>
            </a:extLst>
          </p:cNvPr>
          <p:cNvSpPr txBox="1"/>
          <p:nvPr/>
        </p:nvSpPr>
        <p:spPr>
          <a:xfrm>
            <a:off x="9029719" y="3182778"/>
            <a:ext cx="3417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2BD4B65-E5A2-4D41-B030-D06044BEC85E}"/>
              </a:ext>
            </a:extLst>
          </p:cNvPr>
          <p:cNvSpPr txBox="1"/>
          <p:nvPr/>
        </p:nvSpPr>
        <p:spPr>
          <a:xfrm>
            <a:off x="6853305" y="3957439"/>
            <a:ext cx="579005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A1EE5CB-6414-41AC-AA01-1333D60D77D8}"/>
              </a:ext>
            </a:extLst>
          </p:cNvPr>
          <p:cNvSpPr txBox="1"/>
          <p:nvPr/>
        </p:nvSpPr>
        <p:spPr>
          <a:xfrm>
            <a:off x="3011547" y="4850979"/>
            <a:ext cx="1047082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listy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2081788-1550-4C53-9886-8E8228DA842F}"/>
              </a:ext>
            </a:extLst>
          </p:cNvPr>
          <p:cNvSpPr txBox="1"/>
          <p:nvPr/>
        </p:nvSpPr>
        <p:spPr>
          <a:xfrm>
            <a:off x="3974059" y="4854672"/>
            <a:ext cx="1055097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úzké</a:t>
            </a:r>
          </a:p>
        </p:txBody>
      </p:sp>
      <p:sp>
        <p:nvSpPr>
          <p:cNvPr id="39" name="Řečová bublina: obdélníkový bublinový popisek se zakulacenými rohy 38">
            <a:extLst>
              <a:ext uri="{FF2B5EF4-FFF2-40B4-BE49-F238E27FC236}">
                <a16:creationId xmlns:a16="http://schemas.microsoft.com/office/drawing/2014/main" id="{5D1967AF-D951-4199-AE2A-B9D478675BAF}"/>
              </a:ext>
            </a:extLst>
          </p:cNvPr>
          <p:cNvSpPr/>
          <p:nvPr/>
        </p:nvSpPr>
        <p:spPr>
          <a:xfrm>
            <a:off x="5631882" y="4523403"/>
            <a:ext cx="2798047" cy="711213"/>
          </a:xfrm>
          <a:prstGeom prst="wedgeRoundRectCallout">
            <a:avLst>
              <a:gd name="adj1" fmla="val -59650"/>
              <a:gd name="adj2" fmla="val 30144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Pokus se je charakterizovat </a:t>
            </a:r>
          </a:p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- jaký mají tvar a tloušťku?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5EEF413-FCD1-4069-B980-9EC01F17D36C}"/>
              </a:ext>
            </a:extLst>
          </p:cNvPr>
          <p:cNvSpPr txBox="1"/>
          <p:nvPr/>
        </p:nvSpPr>
        <p:spPr>
          <a:xfrm>
            <a:off x="3974059" y="5355985"/>
            <a:ext cx="1662506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čárkovité</a:t>
            </a:r>
          </a:p>
        </p:txBody>
      </p:sp>
      <p:sp>
        <p:nvSpPr>
          <p:cNvPr id="41" name="Řečová bublina: obdélníkový bublinový popisek se zakulacenými rohy 40">
            <a:extLst>
              <a:ext uri="{FF2B5EF4-FFF2-40B4-BE49-F238E27FC236}">
                <a16:creationId xmlns:a16="http://schemas.microsoft.com/office/drawing/2014/main" id="{AFB24D0D-356C-4554-BDCA-1E3A51A64B97}"/>
              </a:ext>
            </a:extLst>
          </p:cNvPr>
          <p:cNvSpPr/>
          <p:nvPr/>
        </p:nvSpPr>
        <p:spPr>
          <a:xfrm>
            <a:off x="6374444" y="5311019"/>
            <a:ext cx="2054612" cy="711213"/>
          </a:xfrm>
          <a:prstGeom prst="wedgeRoundRectCallout">
            <a:avLst>
              <a:gd name="adj1" fmla="val -75333"/>
              <a:gd name="adj2" fmla="val 3206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Zopakuj si typ jejich žilnatiny.</a:t>
            </a:r>
          </a:p>
        </p:txBody>
      </p:sp>
      <p:sp>
        <p:nvSpPr>
          <p:cNvPr id="43" name="Řečová bublina: obdélníkový bublinový popisek se zakulacenými rohy 42">
            <a:extLst>
              <a:ext uri="{FF2B5EF4-FFF2-40B4-BE49-F238E27FC236}">
                <a16:creationId xmlns:a16="http://schemas.microsoft.com/office/drawing/2014/main" id="{173CC9DC-8A93-4DDC-ABF1-80E19969C32B}"/>
              </a:ext>
            </a:extLst>
          </p:cNvPr>
          <p:cNvSpPr/>
          <p:nvPr/>
        </p:nvSpPr>
        <p:spPr>
          <a:xfrm>
            <a:off x="7897191" y="5941832"/>
            <a:ext cx="1498988" cy="360599"/>
          </a:xfrm>
          <a:prstGeom prst="wedgeRoundRectCallout">
            <a:avLst>
              <a:gd name="adj1" fmla="val -45506"/>
              <a:gd name="adj2" fmla="val -78681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A) souběžná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B80885A-704B-4096-83FB-C19CAD150E55}"/>
              </a:ext>
            </a:extLst>
          </p:cNvPr>
          <p:cNvSpPr txBox="1"/>
          <p:nvPr/>
        </p:nvSpPr>
        <p:spPr>
          <a:xfrm>
            <a:off x="3008034" y="5846087"/>
            <a:ext cx="1093569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79BE39E-E555-40E3-B779-653BB801D46D}"/>
              </a:ext>
            </a:extLst>
          </p:cNvPr>
          <p:cNvSpPr txBox="1"/>
          <p:nvPr/>
        </p:nvSpPr>
        <p:spPr>
          <a:xfrm>
            <a:off x="3971144" y="5846087"/>
            <a:ext cx="239841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tobolka/bobule</a:t>
            </a:r>
          </a:p>
        </p:txBody>
      </p:sp>
      <p:sp>
        <p:nvSpPr>
          <p:cNvPr id="46" name="Řečová bublina: obdélníkový bublinový popisek se zakulacenými rohy 45">
            <a:extLst>
              <a:ext uri="{FF2B5EF4-FFF2-40B4-BE49-F238E27FC236}">
                <a16:creationId xmlns:a16="http://schemas.microsoft.com/office/drawing/2014/main" id="{AC746794-C8A8-4298-9243-C70554432AA8}"/>
              </a:ext>
            </a:extLst>
          </p:cNvPr>
          <p:cNvSpPr/>
          <p:nvPr/>
        </p:nvSpPr>
        <p:spPr>
          <a:xfrm>
            <a:off x="9539865" y="5941832"/>
            <a:ext cx="1161833" cy="360599"/>
          </a:xfrm>
          <a:prstGeom prst="wedgeRoundRectCallout">
            <a:avLst>
              <a:gd name="adj1" fmla="val -183672"/>
              <a:gd name="adj2" fmla="val -75896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B) zpeřená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BD5E95FB-DA4A-49D0-8DFD-39E77501A575}"/>
              </a:ext>
            </a:extLst>
          </p:cNvPr>
          <p:cNvCxnSpPr>
            <a:cxnSpLocks/>
          </p:cNvCxnSpPr>
          <p:nvPr/>
        </p:nvCxnSpPr>
        <p:spPr>
          <a:xfrm flipH="1" flipV="1">
            <a:off x="1103770" y="4386196"/>
            <a:ext cx="1840086" cy="711004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750"/>
                            </p:stCondLst>
                            <p:childTnLst>
                              <p:par>
                                <p:cTn id="217" presetID="22" presetClass="exit" presetSubtype="8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mph" presetSubtype="2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8" grpId="0" animBg="1"/>
      <p:bldP spid="2" grpId="0"/>
      <p:bldP spid="11" grpId="0"/>
      <p:bldP spid="13" grpId="0"/>
      <p:bldP spid="15" grpId="0" animBg="1"/>
      <p:bldP spid="6" grpId="0" animBg="1"/>
      <p:bldP spid="17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3" grpId="0" animBg="1"/>
      <p:bldP spid="43" grpId="1" animBg="1"/>
      <p:bldP spid="44" grpId="0"/>
      <p:bldP spid="45" grpId="0"/>
      <p:bldP spid="46" grpId="0" animBg="1"/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5307081-3AA9-4EB0-BB7F-7E02CD84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87" y="288137"/>
            <a:ext cx="5116934" cy="1303867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90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Zástupci</a:t>
            </a: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28F64A42-9E7C-408B-B817-F6C933758312}"/>
              </a:ext>
            </a:extLst>
          </p:cNvPr>
          <p:cNvSpPr/>
          <p:nvPr/>
        </p:nvSpPr>
        <p:spPr>
          <a:xfrm>
            <a:off x="5728071" y="318804"/>
            <a:ext cx="1389007" cy="418488"/>
          </a:xfrm>
          <a:prstGeom prst="wedgeRoundRectCallout">
            <a:avLst>
              <a:gd name="adj1" fmla="val -63060"/>
              <a:gd name="adj2" fmla="val 125869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Poznáš je?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48AEE0F-BFE7-47A1-A28A-F3211C02665E}"/>
              </a:ext>
            </a:extLst>
          </p:cNvPr>
          <p:cNvSpPr txBox="1"/>
          <p:nvPr/>
        </p:nvSpPr>
        <p:spPr>
          <a:xfrm>
            <a:off x="486417" y="1578277"/>
            <a:ext cx="3318601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ohrožené a chráněné</a:t>
            </a:r>
            <a:endParaRPr lang="cs-CZ" sz="26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D5BDDEF-5977-4F4F-8D28-7D31ED4F0952}"/>
              </a:ext>
            </a:extLst>
          </p:cNvPr>
          <p:cNvSpPr txBox="1"/>
          <p:nvPr/>
        </p:nvSpPr>
        <p:spPr>
          <a:xfrm>
            <a:off x="3692554" y="1575735"/>
            <a:ext cx="1641860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 přírodě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C456A0-182A-4A01-8CEA-BA35AFB4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r="8028"/>
          <a:stretch/>
        </p:blipFill>
        <p:spPr>
          <a:xfrm>
            <a:off x="648787" y="2181871"/>
            <a:ext cx="2643044" cy="232154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63FFDDE-A61C-42E0-9BF4-84ECFE822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5"/>
          <a:stretch/>
        </p:blipFill>
        <p:spPr>
          <a:xfrm>
            <a:off x="3458241" y="2614474"/>
            <a:ext cx="3318601" cy="2505891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4445176A-E0B8-4E51-9275-CAF5A95ECDB2}"/>
              </a:ext>
            </a:extLst>
          </p:cNvPr>
          <p:cNvSpPr txBox="1"/>
          <p:nvPr/>
        </p:nvSpPr>
        <p:spPr>
          <a:xfrm>
            <a:off x="1059643" y="4526967"/>
            <a:ext cx="1821332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sněženka </a:t>
            </a:r>
          </a:p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podsněžník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A486CE3E-BB93-4133-88A2-088205F9D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r="29629"/>
          <a:stretch/>
        </p:blipFill>
        <p:spPr>
          <a:xfrm>
            <a:off x="6978537" y="3648449"/>
            <a:ext cx="2181490" cy="251587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06A378F-2BFA-4D37-9314-3B785F36D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9210" r="17793" b="9210"/>
          <a:stretch/>
        </p:blipFill>
        <p:spPr>
          <a:xfrm>
            <a:off x="7430951" y="658633"/>
            <a:ext cx="3762368" cy="2497373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A45B7DDC-E013-47B5-A4A8-7FF7DB3A40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911"/>
          <a:stretch/>
        </p:blipFill>
        <p:spPr>
          <a:xfrm flipH="1">
            <a:off x="9361722" y="3654557"/>
            <a:ext cx="2181491" cy="2503656"/>
          </a:xfrm>
          <a:prstGeom prst="rect">
            <a:avLst/>
          </a:prstGeom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421460EA-CF18-4C5B-B5E0-67EA62C7ED9F}"/>
              </a:ext>
            </a:extLst>
          </p:cNvPr>
          <p:cNvSpPr txBox="1"/>
          <p:nvPr/>
        </p:nvSpPr>
        <p:spPr>
          <a:xfrm>
            <a:off x="8380107" y="3086338"/>
            <a:ext cx="1963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bledule jarní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4214BDC7-C857-442B-9D00-12C30E49DBF0}"/>
              </a:ext>
            </a:extLst>
          </p:cNvPr>
          <p:cNvSpPr txBox="1"/>
          <p:nvPr/>
        </p:nvSpPr>
        <p:spPr>
          <a:xfrm>
            <a:off x="1089862" y="5417876"/>
            <a:ext cx="5686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nemá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rozdíl od bledule </a:t>
            </a:r>
            <a:r>
              <a:rPr lang="cs-CZ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každém   </a:t>
            </a:r>
          </a:p>
          <a:p>
            <a:pPr algn="just"/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okvětním lístku zelenožlutou skvrnu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E270E603-19E7-4340-B860-5D103DC91953}"/>
              </a:ext>
            </a:extLst>
          </p:cNvPr>
          <p:cNvSpPr txBox="1"/>
          <p:nvPr/>
        </p:nvSpPr>
        <p:spPr>
          <a:xfrm>
            <a:off x="3686522" y="2022006"/>
            <a:ext cx="2971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často na zahrádkách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6785F2D7-78E8-4FAF-90F2-F8FCFBC51C8E}"/>
              </a:ext>
            </a:extLst>
          </p:cNvPr>
          <p:cNvSpPr txBox="1"/>
          <p:nvPr/>
        </p:nvSpPr>
        <p:spPr>
          <a:xfrm>
            <a:off x="5202791" y="1583870"/>
            <a:ext cx="20349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poslové jara</a:t>
            </a:r>
          </a:p>
        </p:txBody>
      </p: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A97AD77E-DC42-4B7A-BDBA-B7132969B82A}"/>
              </a:ext>
            </a:extLst>
          </p:cNvPr>
          <p:cNvCxnSpPr>
            <a:cxnSpLocks/>
          </p:cNvCxnSpPr>
          <p:nvPr/>
        </p:nvCxnSpPr>
        <p:spPr>
          <a:xfrm flipV="1">
            <a:off x="6483789" y="5612808"/>
            <a:ext cx="822702" cy="498642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ál 59">
            <a:extLst>
              <a:ext uri="{FF2B5EF4-FFF2-40B4-BE49-F238E27FC236}">
                <a16:creationId xmlns:a16="http://schemas.microsoft.com/office/drawing/2014/main" id="{77E9A70B-FB34-422B-8CED-67214AF72616}"/>
              </a:ext>
            </a:extLst>
          </p:cNvPr>
          <p:cNvSpPr/>
          <p:nvPr/>
        </p:nvSpPr>
        <p:spPr>
          <a:xfrm rot="18178665">
            <a:off x="7310682" y="5302265"/>
            <a:ext cx="357360" cy="36810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6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2" grpId="0"/>
      <p:bldP spid="42" grpId="0"/>
      <p:bldP spid="48" grpId="0"/>
      <p:bldP spid="51" grpId="0"/>
      <p:bldP spid="52" grpId="0"/>
      <p:bldP spid="53" grpId="0"/>
      <p:bldP spid="54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8AEE0F-BFE7-47A1-A28A-F3211C02665E}"/>
              </a:ext>
            </a:extLst>
          </p:cNvPr>
          <p:cNvSpPr txBox="1"/>
          <p:nvPr/>
        </p:nvSpPr>
        <p:spPr>
          <a:xfrm>
            <a:off x="861519" y="562001"/>
            <a:ext cx="2542684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zahrádkách:</a:t>
            </a:r>
            <a:endParaRPr lang="cs-CZ" sz="26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D5BDDEF-5977-4F4F-8D28-7D31ED4F0952}"/>
              </a:ext>
            </a:extLst>
          </p:cNvPr>
          <p:cNvSpPr txBox="1"/>
          <p:nvPr/>
        </p:nvSpPr>
        <p:spPr>
          <a:xfrm>
            <a:off x="9063732" y="573430"/>
            <a:ext cx="2176750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mnoho druhů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421460EA-CF18-4C5B-B5E0-67EA62C7ED9F}"/>
              </a:ext>
            </a:extLst>
          </p:cNvPr>
          <p:cNvSpPr txBox="1"/>
          <p:nvPr/>
        </p:nvSpPr>
        <p:spPr>
          <a:xfrm>
            <a:off x="3323151" y="562000"/>
            <a:ext cx="11929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narcisy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3B17DB-22C1-4046-A105-71FE517A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6025" r="2709"/>
          <a:stretch/>
        </p:blipFill>
        <p:spPr>
          <a:xfrm>
            <a:off x="634679" y="1703164"/>
            <a:ext cx="5024470" cy="363276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F91BB4B-D094-4C78-A402-9B1D491FB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5421" y="3612911"/>
            <a:ext cx="3521900" cy="236649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9BEE21-B755-4436-BD9E-DFA6AADB6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10638" r="10292"/>
          <a:stretch/>
        </p:blipFill>
        <p:spPr>
          <a:xfrm>
            <a:off x="8966785" y="1117145"/>
            <a:ext cx="2548257" cy="231185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FF52D5-99C3-4B66-88CC-80F13C40A786}"/>
              </a:ext>
            </a:extLst>
          </p:cNvPr>
          <p:cNvSpPr txBox="1"/>
          <p:nvPr/>
        </p:nvSpPr>
        <p:spPr>
          <a:xfrm>
            <a:off x="634679" y="5371631"/>
            <a:ext cx="4742132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často zplaňují a můžeme je vidět </a:t>
            </a:r>
          </a:p>
          <a:p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ve volné přírodě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4D1859-49CF-4759-B6C9-EAB08A9204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t="9088" r="12966"/>
          <a:stretch/>
        </p:blipFill>
        <p:spPr>
          <a:xfrm>
            <a:off x="5880895" y="660040"/>
            <a:ext cx="2906423" cy="2797149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2A9C893-C1E9-4C40-AAB3-7631348838E6}"/>
              </a:ext>
            </a:extLst>
          </p:cNvPr>
          <p:cNvCxnSpPr>
            <a:cxnSpLocks/>
          </p:cNvCxnSpPr>
          <p:nvPr/>
        </p:nvCxnSpPr>
        <p:spPr>
          <a:xfrm flipH="1">
            <a:off x="3414994" y="1016034"/>
            <a:ext cx="366975" cy="25478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AC085C-B51F-477A-8D8D-78A600A8ACB1}"/>
              </a:ext>
            </a:extLst>
          </p:cNvPr>
          <p:cNvSpPr txBox="1"/>
          <p:nvPr/>
        </p:nvSpPr>
        <p:spPr>
          <a:xfrm>
            <a:off x="2449194" y="1117432"/>
            <a:ext cx="8739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žlutý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DFD6DC6D-0423-4DE9-A408-632BEC6B418B}"/>
              </a:ext>
            </a:extLst>
          </p:cNvPr>
          <p:cNvCxnSpPr>
            <a:cxnSpLocks/>
          </p:cNvCxnSpPr>
          <p:nvPr/>
        </p:nvCxnSpPr>
        <p:spPr>
          <a:xfrm>
            <a:off x="4516106" y="849156"/>
            <a:ext cx="399843" cy="16687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AEB1B2B-C6F8-4710-A43B-2554E5237324}"/>
              </a:ext>
            </a:extLst>
          </p:cNvPr>
          <p:cNvSpPr txBox="1"/>
          <p:nvPr/>
        </p:nvSpPr>
        <p:spPr>
          <a:xfrm>
            <a:off x="4994182" y="905952"/>
            <a:ext cx="7072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bílý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1F8B5C7-AA69-459E-8DF0-88165CE649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4930" r="19138" b="4930"/>
          <a:stretch/>
        </p:blipFill>
        <p:spPr>
          <a:xfrm>
            <a:off x="5784002" y="3669289"/>
            <a:ext cx="2126566" cy="200052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01E2535-5BB8-4516-8EBC-FCE6DDAFBBFB}"/>
              </a:ext>
            </a:extLst>
          </p:cNvPr>
          <p:cNvSpPr txBox="1"/>
          <p:nvPr/>
        </p:nvSpPr>
        <p:spPr>
          <a:xfrm>
            <a:off x="3236481" y="5762622"/>
            <a:ext cx="430624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→ 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také patří mezi jarní rostliny </a:t>
            </a:r>
          </a:p>
        </p:txBody>
      </p:sp>
    </p:spTree>
    <p:extLst>
      <p:ext uri="{BB962C8B-B14F-4D97-AF65-F5344CB8AC3E}">
        <p14:creationId xmlns:p14="http://schemas.microsoft.com/office/powerpoint/2010/main" val="18053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51" grpId="0"/>
      <p:bldP spid="10" grpId="0"/>
      <p:bldP spid="16" grpId="0"/>
      <p:bldP spid="1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8AEE0F-BFE7-47A1-A28A-F3211C02665E}"/>
              </a:ext>
            </a:extLst>
          </p:cNvPr>
          <p:cNvSpPr txBox="1"/>
          <p:nvPr/>
        </p:nvSpPr>
        <p:spPr>
          <a:xfrm>
            <a:off x="861519" y="478562"/>
            <a:ext cx="2788520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pokojové rostliny</a:t>
            </a:r>
            <a:endParaRPr lang="cs-CZ" sz="26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D5BDDEF-5977-4F4F-8D28-7D31ED4F0952}"/>
              </a:ext>
            </a:extLst>
          </p:cNvPr>
          <p:cNvSpPr txBox="1"/>
          <p:nvPr/>
        </p:nvSpPr>
        <p:spPr>
          <a:xfrm>
            <a:off x="3477964" y="465265"/>
            <a:ext cx="5998758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možná je budete spíše znát pod označením: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421460EA-CF18-4C5B-B5E0-67EA62C7ED9F}"/>
              </a:ext>
            </a:extLst>
          </p:cNvPr>
          <p:cNvSpPr txBox="1"/>
          <p:nvPr/>
        </p:nvSpPr>
        <p:spPr>
          <a:xfrm>
            <a:off x="877155" y="943016"/>
            <a:ext cx="168347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řemenatka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AC085C-B51F-477A-8D8D-78A600A8ACB1}"/>
              </a:ext>
            </a:extLst>
          </p:cNvPr>
          <p:cNvSpPr txBox="1"/>
          <p:nvPr/>
        </p:nvSpPr>
        <p:spPr>
          <a:xfrm>
            <a:off x="2426826" y="940091"/>
            <a:ext cx="1184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(klívie)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AEB1B2B-C6F8-4710-A43B-2554E5237324}"/>
              </a:ext>
            </a:extLst>
          </p:cNvPr>
          <p:cNvSpPr txBox="1"/>
          <p:nvPr/>
        </p:nvSpPr>
        <p:spPr>
          <a:xfrm>
            <a:off x="7764371" y="940090"/>
            <a:ext cx="16317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600" b="1" u="sng" dirty="0" err="1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amarylis</a:t>
            </a:r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BEADDB9-3AAA-4D59-87D1-D4B91EBADB31}"/>
              </a:ext>
            </a:extLst>
          </p:cNvPr>
          <p:cNvSpPr txBox="1"/>
          <p:nvPr/>
        </p:nvSpPr>
        <p:spPr>
          <a:xfrm>
            <a:off x="6407655" y="944275"/>
            <a:ext cx="1470979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600" b="1" u="sng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hvězdník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F2D1E4-9E7A-4DA5-9806-21A3B11D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4" y="1518995"/>
            <a:ext cx="3216111" cy="24138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C904D9F-075F-4231-B52E-63A5F00EF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1" y="4048118"/>
            <a:ext cx="2837315" cy="21295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ECD07DE-DE89-4262-993E-50166A8A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90" y="1518995"/>
            <a:ext cx="2464475" cy="328596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C0FC377-766C-47A2-B29C-611766E95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2973" r="6179"/>
          <a:stretch/>
        </p:blipFill>
        <p:spPr>
          <a:xfrm>
            <a:off x="8104812" y="1518995"/>
            <a:ext cx="3321213" cy="2633222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8DA33AE1-5864-4621-B752-547A8292D1C5}"/>
              </a:ext>
            </a:extLst>
          </p:cNvPr>
          <p:cNvSpPr txBox="1"/>
          <p:nvPr/>
        </p:nvSpPr>
        <p:spPr>
          <a:xfrm>
            <a:off x="7952165" y="4484899"/>
            <a:ext cx="3759747" cy="16927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přirozeným prostředím </a:t>
            </a:r>
          </a:p>
          <a:p>
            <a:pPr algn="ctr"/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tohoto rodu jsou tropické </a:t>
            </a:r>
          </a:p>
          <a:p>
            <a:pPr algn="ctr"/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subtropické oblasti </a:t>
            </a:r>
          </a:p>
          <a:p>
            <a:pPr algn="ctr"/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Ameriky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3C2007C-B639-4C5A-AD82-69062AE25B7B}"/>
              </a:ext>
            </a:extLst>
          </p:cNvPr>
          <p:cNvSpPr txBox="1"/>
          <p:nvPr/>
        </p:nvSpPr>
        <p:spPr>
          <a:xfrm>
            <a:off x="3745154" y="5181782"/>
            <a:ext cx="3359061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původní v subtropické </a:t>
            </a:r>
          </a:p>
          <a:p>
            <a:pPr algn="ctr"/>
            <a:r>
              <a:rPr lang="cs-CZ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oblasti jižní Afriky</a:t>
            </a:r>
          </a:p>
        </p:txBody>
      </p:sp>
      <p:sp>
        <p:nvSpPr>
          <p:cNvPr id="28" name="Řečová bublina: obdélníkový bublinový popisek se zakulacenými rohy 27">
            <a:extLst>
              <a:ext uri="{FF2B5EF4-FFF2-40B4-BE49-F238E27FC236}">
                <a16:creationId xmlns:a16="http://schemas.microsoft.com/office/drawing/2014/main" id="{2CCCAD15-F5C5-4579-88DF-648E7836FBB0}"/>
              </a:ext>
            </a:extLst>
          </p:cNvPr>
          <p:cNvSpPr/>
          <p:nvPr/>
        </p:nvSpPr>
        <p:spPr>
          <a:xfrm>
            <a:off x="3746689" y="985242"/>
            <a:ext cx="2526043" cy="418488"/>
          </a:xfrm>
          <a:prstGeom prst="wedgeRoundRectCallout">
            <a:avLst>
              <a:gd name="adj1" fmla="val -12249"/>
              <a:gd name="adj2" fmla="val 85777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Uhádnete odkud pochází?</a:t>
            </a:r>
          </a:p>
        </p:txBody>
      </p:sp>
      <p:sp>
        <p:nvSpPr>
          <p:cNvPr id="29" name="Řečová bublina: obdélníkový bublinový popisek se zakulacenými rohy 28">
            <a:extLst>
              <a:ext uri="{FF2B5EF4-FFF2-40B4-BE49-F238E27FC236}">
                <a16:creationId xmlns:a16="http://schemas.microsoft.com/office/drawing/2014/main" id="{86631ACB-6475-4C2B-B9CA-FDF72B33BCA3}"/>
              </a:ext>
            </a:extLst>
          </p:cNvPr>
          <p:cNvSpPr/>
          <p:nvPr/>
        </p:nvSpPr>
        <p:spPr>
          <a:xfrm>
            <a:off x="3964034" y="1755773"/>
            <a:ext cx="1476377" cy="554200"/>
          </a:xfrm>
          <a:prstGeom prst="wedgeRoundRectCallout">
            <a:avLst>
              <a:gd name="adj1" fmla="val 26390"/>
              <a:gd name="adj2" fmla="val -88300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A) Afrika </a:t>
            </a:r>
            <a:b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+ Amerika</a:t>
            </a:r>
          </a:p>
        </p:txBody>
      </p:sp>
      <p:sp>
        <p:nvSpPr>
          <p:cNvPr id="30" name="Řečová bublina: obdélníkový bublinový popisek se zakulacenými rohy 29">
            <a:extLst>
              <a:ext uri="{FF2B5EF4-FFF2-40B4-BE49-F238E27FC236}">
                <a16:creationId xmlns:a16="http://schemas.microsoft.com/office/drawing/2014/main" id="{D632146D-974B-465A-98C0-889715919823}"/>
              </a:ext>
            </a:extLst>
          </p:cNvPr>
          <p:cNvSpPr/>
          <p:nvPr/>
        </p:nvSpPr>
        <p:spPr>
          <a:xfrm>
            <a:off x="3964034" y="2619102"/>
            <a:ext cx="1476377" cy="554200"/>
          </a:xfrm>
          <a:prstGeom prst="wedgeRoundRectCallout">
            <a:avLst>
              <a:gd name="adj1" fmla="val 26390"/>
              <a:gd name="adj2" fmla="val -88300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B) Asie </a:t>
            </a:r>
            <a:b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+ Austrálie</a:t>
            </a:r>
          </a:p>
        </p:txBody>
      </p:sp>
      <p:sp>
        <p:nvSpPr>
          <p:cNvPr id="31" name="Řečová bublina: obdélníkový bublinový popisek se zakulacenými rohy 30">
            <a:extLst>
              <a:ext uri="{FF2B5EF4-FFF2-40B4-BE49-F238E27FC236}">
                <a16:creationId xmlns:a16="http://schemas.microsoft.com/office/drawing/2014/main" id="{C9E0FA17-2BBA-4E54-8199-7E5AE405AAB8}"/>
              </a:ext>
            </a:extLst>
          </p:cNvPr>
          <p:cNvSpPr/>
          <p:nvPr/>
        </p:nvSpPr>
        <p:spPr>
          <a:xfrm>
            <a:off x="3964731" y="3515988"/>
            <a:ext cx="1476377" cy="554200"/>
          </a:xfrm>
          <a:prstGeom prst="wedgeRoundRectCallout">
            <a:avLst>
              <a:gd name="adj1" fmla="val 26390"/>
              <a:gd name="adj2" fmla="val -88300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C) Afrika </a:t>
            </a:r>
            <a:b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+ Asie</a:t>
            </a:r>
          </a:p>
        </p:txBody>
      </p:sp>
      <p:sp>
        <p:nvSpPr>
          <p:cNvPr id="32" name="Řečová bublina: obdélníkový bublinový popisek se zakulacenými rohy 31">
            <a:extLst>
              <a:ext uri="{FF2B5EF4-FFF2-40B4-BE49-F238E27FC236}">
                <a16:creationId xmlns:a16="http://schemas.microsoft.com/office/drawing/2014/main" id="{B0C8A13F-AFA3-42F0-9C99-6809411EE453}"/>
              </a:ext>
            </a:extLst>
          </p:cNvPr>
          <p:cNvSpPr/>
          <p:nvPr/>
        </p:nvSpPr>
        <p:spPr>
          <a:xfrm>
            <a:off x="3964033" y="4422231"/>
            <a:ext cx="1476377" cy="554200"/>
          </a:xfrm>
          <a:prstGeom prst="wedgeRoundRectCallout">
            <a:avLst>
              <a:gd name="adj1" fmla="val 26390"/>
              <a:gd name="adj2" fmla="val -88300"/>
              <a:gd name="adj3" fmla="val 16667"/>
            </a:avLst>
          </a:prstGeom>
          <a:solidFill>
            <a:schemeClr val="bg2"/>
          </a:solidFill>
          <a:ln>
            <a:solidFill>
              <a:srgbClr val="8D9E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D) Amerika </a:t>
            </a:r>
            <a:b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+ Austrálie</a:t>
            </a:r>
          </a:p>
        </p:txBody>
      </p:sp>
    </p:spTree>
    <p:extLst>
      <p:ext uri="{BB962C8B-B14F-4D97-AF65-F5344CB8AC3E}">
        <p14:creationId xmlns:p14="http://schemas.microsoft.com/office/powerpoint/2010/main" val="35080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xit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xit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" presetClass="emph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51" grpId="0"/>
      <p:bldP spid="16" grpId="0"/>
      <p:bldP spid="19" grpId="0"/>
      <p:bldP spid="21" grpId="0"/>
      <p:bldP spid="25" grpId="0"/>
      <p:bldP spid="26" grpId="0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1270</TotalTime>
  <Words>214</Words>
  <Application>Microsoft Office PowerPoint</Application>
  <PresentationFormat>Širokoúhlá obrazovka</PresentationFormat>
  <Paragraphs>67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Garamond</vt:lpstr>
      <vt:lpstr>Organika</vt:lpstr>
      <vt:lpstr>Amarylkovité</vt:lpstr>
      <vt:lpstr>Zástupci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Věrka Věrka</dc:creator>
  <cp:lastModifiedBy>Mičulková Andrea</cp:lastModifiedBy>
  <cp:revision>39</cp:revision>
  <dcterms:created xsi:type="dcterms:W3CDTF">2020-04-10T11:44:28Z</dcterms:created>
  <dcterms:modified xsi:type="dcterms:W3CDTF">2020-04-14T10:17:33Z</dcterms:modified>
</cp:coreProperties>
</file>