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8" r:id="rId28"/>
    <p:sldId id="284" r:id="rId29"/>
    <p:sldId id="289" r:id="rId30"/>
    <p:sldId id="285" r:id="rId31"/>
    <p:sldId id="286" r:id="rId32"/>
    <p:sldId id="287" r:id="rId33"/>
    <p:sldId id="278" r:id="rId34"/>
    <p:sldId id="290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9A4EFA-7DCC-434A-B279-EA17DC6E3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A10737-E116-4986-8575-7DB0D5FA4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144AAE-A19E-43A9-A07A-B125583FC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782B62-4E75-4CCA-94FE-CD0361F2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3DDA98-1A7E-488A-A858-6E4A793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05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20732-2D9A-40CF-AD7C-089B3DEA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F83D708-8B2B-49BC-A0A1-73F8AF1E1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C0C10D-0F8D-4E63-9840-7A24A0747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C76BD3-B738-41FA-AC3F-0A3DCC86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2BF5EC-3341-4FF1-A37C-67BB2D0EE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47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3EA1201-4460-4202-A0E8-78F9E6208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0F8DAE9-D350-41C9-BF17-5448BAD8A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BCA28F-EC4D-402D-9BC8-E3ECC54A2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542782-CB6E-4325-9556-497938B3A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0CDB1B-A9DE-4042-87A9-3EFC1A1E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89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0E568-45F2-48B2-9F33-3273A22B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C9CAA4-2FA4-4E11-9AC0-3C09D6F5D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EE1755-A1F8-4554-8E27-AB93054CE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2E8C2C-AD6C-45B1-A2B0-A659CFE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D209EE-B12A-4482-9FB5-51F4D232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67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13656-6F30-425D-8FEC-75BB417DA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2AA28C-127B-4A3E-A976-838F833F7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C0C2AB-B6B4-4F76-8A97-9744B30B8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BD7E36-13FD-4216-9BEC-E49F339A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4FEF13-0BA2-4A29-A0CA-4FE1FD63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752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48BF-B1B8-4FC0-A9C0-0ECC2928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BCECC8-AA18-4A3C-BB5F-2707D482E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E4E1A5-85CA-464A-839B-82FCA9361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427976-F92C-4506-AFB7-119BCFF9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1E9FB8-663E-489D-8D26-925E2BE3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C7A2BF-A8E8-4D9D-B961-6956DA51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19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709B55-AE16-42DC-86E5-3CF82D01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67C29F-6DE7-4F1B-ACF6-F3CFE9B1F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315BE79-B0D1-473B-B287-357764D62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5FE1A46-6EE5-40CB-AE21-4674ABBB2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1A93B9C-CF59-481C-90F1-F1918D160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6AC32B1-568C-45C4-ADBE-B52E575A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CF3F1F6-4154-457A-9CD4-AEA603E7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C686947-E958-49DD-BF24-1445DF26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57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FD956-2CD8-4AE7-B63C-DC479B41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42D235-9EA5-4EA5-9DF8-EBA65AD1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DB20CEA-4539-4C93-BA5C-ACD82042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9F14980-73E0-41D5-91EC-631C7C8F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5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BD69468-AC7C-44DF-ADE3-779EA7AF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A3BBCF-ED73-4219-8801-0DD1A5145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E0BD42-AF86-4E59-840A-6B05F906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44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A43E5-3F42-49E4-917B-8D3304A9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7A0C30-4B41-48B2-9F33-456868D1F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61C0128-29A9-4A1D-AB31-75D381302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1F8143-CEE2-4C99-A229-92C3A7D7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1F9693-908B-4E70-B472-BB5F5843F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041749-8BB5-4C91-BCEB-BEEB212F0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53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973A6F-B37A-4FFC-AB59-7DB256DAD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CD74BC5-6566-43C4-A0AD-02108A37D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329EFE-2F5B-43F5-B235-FBC4D7020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6BF07B-35D4-4DD6-80E5-5577EF06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66A110-AA7D-46D4-895D-BC804BECB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6AB6CD-5DCA-4DED-B482-28B81FF3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23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A4838CA-2731-4465-B711-A5BD8BC10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2A59C6-A63B-4B79-82B5-186B9638B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927FB0-D5B0-4E8E-8EA9-797057D63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E0410-887C-4EEF-9E9A-8DD7FE705402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1B01A8-6E0E-4DC5-8EC5-FD1B9F55F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D95FDE-5839-4149-8B4D-95948D491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0AA8D-646A-43BD-99BE-4F18B76131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67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skjdfPSID8" TargetMode="External"/><Relationship Id="rId2" Type="http://schemas.openxmlformats.org/officeDocument/2006/relationships/hyperlink" Target="https://www.youtube.com/watch?v=iFzTyGacju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XTr3Rj0iEu0" TargetMode="External"/><Relationship Id="rId4" Type="http://schemas.openxmlformats.org/officeDocument/2006/relationships/hyperlink" Target="https://www.youtube.com/watch?v=4oTy_GoQfJE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emocratic Republic of Congo - Sida">
            <a:extLst>
              <a:ext uri="{FF2B5EF4-FFF2-40B4-BE49-F238E27FC236}">
                <a16:creationId xmlns:a16="http://schemas.microsoft.com/office/drawing/2014/main" id="{AD4E7495-B270-47FC-9553-CEB8EB060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4F4ACDF-DD9A-4D79-8EC0-7775AC457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97836"/>
            <a:ext cx="9144000" cy="1169232"/>
          </a:xfrm>
        </p:spPr>
        <p:txBody>
          <a:bodyPr>
            <a:noAutofit/>
          </a:bodyPr>
          <a:lstStyle/>
          <a:p>
            <a:r>
              <a:rPr lang="cs-CZ" b="1" i="1" dirty="0">
                <a:solidFill>
                  <a:srgbClr val="FFFFFF"/>
                </a:solidFill>
              </a:rPr>
              <a:t>ZEMĚ GUINEJSKÉHO ZÁLIVU</a:t>
            </a:r>
          </a:p>
        </p:txBody>
      </p:sp>
    </p:spTree>
    <p:extLst>
      <p:ext uri="{BB962C8B-B14F-4D97-AF65-F5344CB8AC3E}">
        <p14:creationId xmlns:p14="http://schemas.microsoft.com/office/powerpoint/2010/main" val="4238253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2049-BBF9-4CC1-BE32-46D8947E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70C0"/>
                </a:solidFill>
              </a:rPr>
              <a:t>Kamerun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E2C668-2548-4B06-9691-8993BA049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E4B50797-388B-4C69-B6FC-935D0DA17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17" y="466366"/>
            <a:ext cx="1684618" cy="1123079"/>
          </a:xfrm>
          <a:prstGeom prst="rect">
            <a:avLst/>
          </a:prstGeom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F7FA5E5C-04F7-4A11-AE1B-9C23EAE58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3" y="1825625"/>
            <a:ext cx="5546988" cy="3674640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878E571B-8C89-4653-A1B0-ABB3C1E9E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80" y="1825625"/>
            <a:ext cx="4899520" cy="36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21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CDA10A-C8E9-474E-B9F2-9106308A2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70C0"/>
                </a:solidFill>
              </a:rPr>
              <a:t>Demokratická republika Kongo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6D23B1-98C2-427B-816E-D5F90CE40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DCE79270-CD74-4E90-B8FE-DE60CEFBE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329" y="448356"/>
            <a:ext cx="1656443" cy="1242332"/>
          </a:xfrm>
          <a:prstGeom prst="rect">
            <a:avLst/>
          </a:prstGeom>
        </p:spPr>
      </p:pic>
      <p:pic>
        <p:nvPicPr>
          <p:cNvPr id="7" name="Zástupný symbol pro obsah 5">
            <a:extLst>
              <a:ext uri="{FF2B5EF4-FFF2-40B4-BE49-F238E27FC236}">
                <a16:creationId xmlns:a16="http://schemas.microsoft.com/office/drawing/2014/main" id="{BC2F46CE-1EB4-4F71-B71A-2B0618E06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66" y="1832746"/>
            <a:ext cx="5212256" cy="3192507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D03A7AE9-9407-4120-A916-609DBB3E3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71" y="3969592"/>
            <a:ext cx="3608717" cy="2523283"/>
          </a:xfrm>
          <a:prstGeom prst="rect">
            <a:avLst/>
          </a:prstGeom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E1066914-2DB8-4B56-8B88-E8CB2886C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8" y="3940821"/>
            <a:ext cx="4824003" cy="25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6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dagaskar vzdalující se od Afriky - Tripy.cz">
            <a:extLst>
              <a:ext uri="{FF2B5EF4-FFF2-40B4-BE49-F238E27FC236}">
                <a16:creationId xmlns:a16="http://schemas.microsoft.com/office/drawing/2014/main" id="{ECC3824E-1361-4FD8-B555-EFEC467F0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273210-2D35-4ABD-B9A6-3481199E9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sz="8000" b="1" i="1" dirty="0">
                <a:solidFill>
                  <a:srgbClr val="FFFFFF"/>
                </a:solidFill>
              </a:rPr>
              <a:t>VÝCHODNÍ AFRIKA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09DD8B-D7B4-42DF-9CA9-7519E2B1D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54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5EA6A-E3FA-4FA6-BC7B-E9E7284D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/>
          <a:p>
            <a:r>
              <a:rPr lang="cs-CZ" b="1" i="1" u="sng" dirty="0">
                <a:solidFill>
                  <a:srgbClr val="00B050"/>
                </a:solidFill>
              </a:rPr>
              <a:t>Státy východní Afriky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6B9F28-543D-4D94-B675-9859DD02A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381126"/>
            <a:ext cx="3962400" cy="511174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i="1" dirty="0">
                <a:solidFill>
                  <a:srgbClr val="00B050"/>
                </a:solidFill>
              </a:rPr>
              <a:t>Podél pobřeží Indického oceánu</a:t>
            </a:r>
          </a:p>
          <a:p>
            <a:r>
              <a:rPr lang="cs-CZ" dirty="0"/>
              <a:t>Eritrea</a:t>
            </a:r>
          </a:p>
          <a:p>
            <a:r>
              <a:rPr lang="cs-CZ" b="1" i="1" u="sng" dirty="0"/>
              <a:t>Etiopie</a:t>
            </a:r>
          </a:p>
          <a:p>
            <a:r>
              <a:rPr lang="cs-CZ" dirty="0"/>
              <a:t>Džibutsko</a:t>
            </a:r>
          </a:p>
          <a:p>
            <a:r>
              <a:rPr lang="cs-CZ" b="1" i="1" u="sng" dirty="0"/>
              <a:t>Somálsko</a:t>
            </a:r>
          </a:p>
          <a:p>
            <a:r>
              <a:rPr lang="cs-CZ" b="1" i="1" u="sng" dirty="0"/>
              <a:t>Keňa</a:t>
            </a:r>
          </a:p>
          <a:p>
            <a:r>
              <a:rPr lang="cs-CZ" dirty="0"/>
              <a:t>Uganda</a:t>
            </a:r>
          </a:p>
          <a:p>
            <a:r>
              <a:rPr lang="cs-CZ" dirty="0"/>
              <a:t>Rwanda</a:t>
            </a:r>
          </a:p>
          <a:p>
            <a:r>
              <a:rPr lang="cs-CZ" dirty="0"/>
              <a:t>Burundi</a:t>
            </a:r>
          </a:p>
          <a:p>
            <a:r>
              <a:rPr lang="cs-CZ" b="1" i="1" u="sng" dirty="0"/>
              <a:t>Tanzanie</a:t>
            </a:r>
          </a:p>
          <a:p>
            <a:r>
              <a:rPr lang="cs-CZ" dirty="0"/>
              <a:t>Malawi</a:t>
            </a:r>
          </a:p>
          <a:p>
            <a:r>
              <a:rPr lang="cs-CZ" b="1" i="1" u="sng" dirty="0"/>
              <a:t>Mosambik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rgbClr val="00B050"/>
                </a:solidFill>
              </a:rPr>
              <a:t>Úkol: </a:t>
            </a:r>
            <a:r>
              <a:rPr lang="cs-CZ" dirty="0"/>
              <a:t>Tučně vyznačené státy zakreslete</a:t>
            </a:r>
          </a:p>
          <a:p>
            <a:pPr marL="0" indent="0">
              <a:buNone/>
            </a:pPr>
            <a:r>
              <a:rPr lang="cs-CZ" dirty="0"/>
              <a:t>do slepé mapy.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A8E700A-7BA8-4F66-A581-1D5237642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81126"/>
            <a:ext cx="3524250" cy="47958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i="1" dirty="0">
                <a:solidFill>
                  <a:srgbClr val="00B050"/>
                </a:solidFill>
              </a:rPr>
              <a:t>Ostrovní státy</a:t>
            </a:r>
          </a:p>
          <a:p>
            <a:r>
              <a:rPr lang="cs-CZ" b="1" i="1" u="sng" dirty="0"/>
              <a:t>Madagaskar</a:t>
            </a:r>
          </a:p>
          <a:p>
            <a:r>
              <a:rPr lang="cs-CZ" dirty="0"/>
              <a:t>Mauricius</a:t>
            </a:r>
          </a:p>
          <a:p>
            <a:r>
              <a:rPr lang="cs-CZ" dirty="0"/>
              <a:t>Komory</a:t>
            </a:r>
          </a:p>
          <a:p>
            <a:r>
              <a:rPr lang="cs-CZ" dirty="0"/>
              <a:t>Seychely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3C0543-52A5-4BD9-ADC3-CC60AEF8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2717" y="681037"/>
            <a:ext cx="3649098" cy="56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862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D41A0D-759B-4818-BECC-DFA839885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4189"/>
            <a:ext cx="10439400" cy="5342774"/>
          </a:xfrm>
        </p:spPr>
        <p:txBody>
          <a:bodyPr>
            <a:normAutofit lnSpcReduction="10000"/>
          </a:bodyPr>
          <a:lstStyle/>
          <a:p>
            <a:r>
              <a:rPr lang="cs-CZ" b="1" u="sng" dirty="0">
                <a:solidFill>
                  <a:srgbClr val="00B050"/>
                </a:solidFill>
              </a:rPr>
              <a:t>hornatý povrch </a:t>
            </a:r>
            <a:r>
              <a:rPr lang="cs-CZ" u="sng" dirty="0"/>
              <a:t>s činnými sopkami</a:t>
            </a:r>
          </a:p>
          <a:p>
            <a:r>
              <a:rPr lang="cs-CZ" u="sng" dirty="0"/>
              <a:t>na většině území</a:t>
            </a:r>
            <a:r>
              <a:rPr lang="cs-CZ" b="1" i="1" u="sng" dirty="0">
                <a:solidFill>
                  <a:srgbClr val="00B050"/>
                </a:solidFill>
              </a:rPr>
              <a:t> savany </a:t>
            </a:r>
            <a:r>
              <a:rPr lang="cs-CZ" u="sng" dirty="0"/>
              <a:t>(národní parky)</a:t>
            </a:r>
          </a:p>
          <a:p>
            <a:r>
              <a:rPr lang="cs-CZ" u="sng" dirty="0"/>
              <a:t>největší zdroj příjmů: turistika </a:t>
            </a:r>
          </a:p>
          <a:p>
            <a:r>
              <a:rPr lang="cs-CZ" u="sng" dirty="0"/>
              <a:t>chudé země</a:t>
            </a:r>
          </a:p>
          <a:p>
            <a:r>
              <a:rPr lang="cs-CZ" dirty="0"/>
              <a:t>kmenové války</a:t>
            </a:r>
          </a:p>
          <a:p>
            <a:r>
              <a:rPr lang="cs-CZ" dirty="0"/>
              <a:t>nemoc AIDS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rgbClr val="00B050"/>
                </a:solidFill>
              </a:rPr>
              <a:t>Úkol: </a:t>
            </a:r>
            <a:r>
              <a:rPr lang="cs-CZ" dirty="0"/>
              <a:t>Podle atlasu zapiš do sešitu názvy 3 národních parků.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861F89-D834-4042-A4EB-32FB22E7F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23" y="2279690"/>
            <a:ext cx="4185344" cy="279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43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413270-E75A-4613-A017-7E7C851C7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5" y="770021"/>
            <a:ext cx="10631905" cy="5406942"/>
          </a:xfrm>
        </p:spPr>
        <p:txBody>
          <a:bodyPr/>
          <a:lstStyle/>
          <a:p>
            <a:r>
              <a:rPr lang="cs-CZ" i="1" u="sng" dirty="0"/>
              <a:t>zemědělství</a:t>
            </a:r>
            <a:r>
              <a:rPr lang="cs-CZ" u="sng" dirty="0"/>
              <a:t>: kávovník, čajovník</a:t>
            </a:r>
            <a:r>
              <a:rPr lang="cs-CZ" dirty="0"/>
              <a:t>, maniok, obilniny, </a:t>
            </a:r>
            <a:r>
              <a:rPr lang="cs-CZ" b="1" i="1" dirty="0">
                <a:solidFill>
                  <a:srgbClr val="00B050"/>
                </a:solidFill>
              </a:rPr>
              <a:t>agáve</a:t>
            </a:r>
          </a:p>
          <a:p>
            <a:r>
              <a:rPr lang="cs-CZ" i="1" dirty="0"/>
              <a:t>hospodářství</a:t>
            </a:r>
            <a:r>
              <a:rPr lang="cs-CZ" dirty="0"/>
              <a:t>: těžba mědi, cínu a stříbra</a:t>
            </a:r>
          </a:p>
          <a:p>
            <a:pPr lvl="1"/>
            <a:r>
              <a:rPr lang="cs-CZ" b="1" i="1" u="sng" dirty="0">
                <a:solidFill>
                  <a:srgbClr val="00B050"/>
                </a:solidFill>
              </a:rPr>
              <a:t>sůl</a:t>
            </a:r>
            <a:r>
              <a:rPr lang="cs-CZ" u="sng" dirty="0"/>
              <a:t> – Rudé moře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599A94-B659-479C-819A-95794B48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2806169"/>
            <a:ext cx="4749873" cy="285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6E5B8B3-5DDD-41E0-A15B-45D856D9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06169"/>
            <a:ext cx="4300736" cy="285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CEC1BC0-3C42-45B8-9B18-B1882AE4B9CA}"/>
              </a:ext>
            </a:extLst>
          </p:cNvPr>
          <p:cNvSpPr/>
          <p:nvPr/>
        </p:nvSpPr>
        <p:spPr>
          <a:xfrm>
            <a:off x="866942" y="5807011"/>
            <a:ext cx="3740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agáve – vlákna z listů = </a:t>
            </a:r>
            <a:r>
              <a:rPr lang="cs-CZ" b="1" dirty="0"/>
              <a:t>sisal</a:t>
            </a:r>
          </a:p>
        </p:txBody>
      </p:sp>
    </p:spTree>
    <p:extLst>
      <p:ext uri="{BB962C8B-B14F-4D97-AF65-F5344CB8AC3E}">
        <p14:creationId xmlns:p14="http://schemas.microsoft.com/office/powerpoint/2010/main" val="3070186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1D318D-418B-44F5-A68D-08729E1C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B050"/>
                </a:solidFill>
              </a:rPr>
              <a:t>Keňa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A91333-E667-4C5A-AE23-11D2DCEC4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hl. m. – </a:t>
            </a:r>
            <a:r>
              <a:rPr lang="cs-CZ" b="1" i="1" dirty="0">
                <a:solidFill>
                  <a:srgbClr val="00B050"/>
                </a:solidFill>
              </a:rPr>
              <a:t>Nairobi</a:t>
            </a:r>
          </a:p>
          <a:p>
            <a:r>
              <a:rPr lang="cs-CZ" dirty="0"/>
              <a:t>cestovní ruch</a:t>
            </a:r>
          </a:p>
          <a:p>
            <a:r>
              <a:rPr lang="cs-CZ" dirty="0"/>
              <a:t>Masajové </a:t>
            </a:r>
          </a:p>
          <a:p>
            <a:pPr marL="0" indent="0">
              <a:buNone/>
            </a:pPr>
            <a:r>
              <a:rPr lang="cs-CZ" b="1" i="1" dirty="0">
                <a:solidFill>
                  <a:srgbClr val="00B050"/>
                </a:solidFill>
              </a:rPr>
              <a:t>Aktivita: </a:t>
            </a:r>
            <a:r>
              <a:rPr lang="cs-CZ" dirty="0"/>
              <a:t>Zopakujte si, kdo jsou Masajové. 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5947F912-10DB-4D52-A8C4-2A77E748D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12" y="382887"/>
            <a:ext cx="1609988" cy="10733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9464E5C-D3CE-4106-A7F8-669D1284D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36" y="4218435"/>
            <a:ext cx="6113139" cy="225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453253C1-F6C9-4AF6-A771-E938CC1B0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14" y="361050"/>
            <a:ext cx="3962255" cy="2937022"/>
          </a:xfrm>
          <a:prstGeom prst="rect">
            <a:avLst/>
          </a:prstGeom>
        </p:spPr>
      </p:pic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97E319E3-7064-4C10-A22E-8765925ED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15" y="3781424"/>
            <a:ext cx="4043061" cy="269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35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65B5C-B9E1-4140-ADA5-4F3412DA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B050"/>
                </a:solidFill>
              </a:rPr>
              <a:t>Tanzanie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7D86BE-9A35-4240-BB90-CC1CAE5BD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národní parky – nejnavštěvovanější země Afriky</a:t>
            </a:r>
          </a:p>
          <a:p>
            <a:r>
              <a:rPr lang="cs-CZ" b="1" i="1" dirty="0">
                <a:solidFill>
                  <a:srgbClr val="00B050"/>
                </a:solidFill>
              </a:rPr>
              <a:t>Kilimandžáro</a:t>
            </a:r>
          </a:p>
          <a:p>
            <a:r>
              <a:rPr lang="cs-CZ" dirty="0"/>
              <a:t>ostrov </a:t>
            </a:r>
            <a:r>
              <a:rPr lang="cs-CZ" b="1" i="1" dirty="0">
                <a:solidFill>
                  <a:srgbClr val="00B050"/>
                </a:solidFill>
              </a:rPr>
              <a:t>Zanzibar</a:t>
            </a:r>
            <a:r>
              <a:rPr lang="cs-CZ" dirty="0"/>
              <a:t> 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75B543CF-8802-4FB0-9E79-2E932627F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08" y="412714"/>
            <a:ext cx="1316567" cy="87771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AA055E2-1756-470F-B84E-FF41F9821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627811"/>
            <a:ext cx="4766134" cy="2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E847AC9F-6488-4259-B77B-B19EC8F0A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38799"/>
            <a:ext cx="6677025" cy="264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57AC4-2E6F-4767-BED1-88F6BCF6D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B050"/>
                </a:solidFill>
              </a:rPr>
              <a:t>Madagaskar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9182AD-FC67-41CC-A063-BECB3E5E1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ostrovní stát</a:t>
            </a:r>
          </a:p>
          <a:p>
            <a:r>
              <a:rPr lang="cs-CZ" dirty="0"/>
              <a:t>izolace - jedinečné druhy živočichů a rostlin – </a:t>
            </a:r>
            <a:r>
              <a:rPr lang="cs-CZ" b="1" i="1" dirty="0"/>
              <a:t>endemity</a:t>
            </a:r>
            <a:r>
              <a:rPr lang="cs-CZ" dirty="0"/>
              <a:t> </a:t>
            </a:r>
          </a:p>
        </p:txBody>
      </p:sp>
      <p:pic>
        <p:nvPicPr>
          <p:cNvPr id="2050" name="Picture 2" descr="Tahle letenka tě roztrsá! Madagaskar za 14 490 Kč - Pelipecky">
            <a:extLst>
              <a:ext uri="{FF2B5EF4-FFF2-40B4-BE49-F238E27FC236}">
                <a16:creationId xmlns:a16="http://schemas.microsoft.com/office/drawing/2014/main" id="{6DB49D2D-6734-4F5D-A566-849E1D7F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" y="3169919"/>
            <a:ext cx="5011738" cy="30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rld Lemur Day Gives Us an Excuse To Brag On the Duke Lemur ...">
            <a:extLst>
              <a:ext uri="{FF2B5EF4-FFF2-40B4-BE49-F238E27FC236}">
                <a16:creationId xmlns:a16="http://schemas.microsoft.com/office/drawing/2014/main" id="{6A47B89E-B0BE-4454-917D-F84A6F3F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169919"/>
            <a:ext cx="4574603" cy="30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lajka MADAGASKAR">
            <a:extLst>
              <a:ext uri="{FF2B5EF4-FFF2-40B4-BE49-F238E27FC236}">
                <a16:creationId xmlns:a16="http://schemas.microsoft.com/office/drawing/2014/main" id="{234EE7FD-334A-4EB2-8BA1-7E102D9A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72" y="203642"/>
            <a:ext cx="2328546" cy="16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147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0448DE-3712-46C8-B570-0038141C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B050"/>
                </a:solidFill>
              </a:rPr>
              <a:t>Etiopie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43DAC-7149-4467-A581-8A11EE076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user\Pictures\Saved Pictures\zeměpis\6.tř\Afrika\Etiopie\Flag_of_Ethiopia_svg.png">
            <a:extLst>
              <a:ext uri="{FF2B5EF4-FFF2-40B4-BE49-F238E27FC236}">
                <a16:creationId xmlns:a16="http://schemas.microsoft.com/office/drawing/2014/main" id="{7B74FF37-65DB-48BB-BDE0-66F73887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71" y="395817"/>
            <a:ext cx="2003128" cy="100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id="{DED947AD-01DC-489F-B953-CBA882B1B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3" y="2975673"/>
            <a:ext cx="5185275" cy="3201290"/>
          </a:xfrm>
          <a:prstGeom prst="rect">
            <a:avLst/>
          </a:prstGeom>
        </p:spPr>
      </p:pic>
      <p:pic>
        <p:nvPicPr>
          <p:cNvPr id="6" name="Zástupný symbol pro obsah 2">
            <a:extLst>
              <a:ext uri="{FF2B5EF4-FFF2-40B4-BE49-F238E27FC236}">
                <a16:creationId xmlns:a16="http://schemas.microsoft.com/office/drawing/2014/main" id="{77A00650-0C3C-42F4-9E73-EFD59E8A2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82" y="1375616"/>
            <a:ext cx="5442810" cy="337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4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679D6-986E-429E-989F-DD67CB88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i="1" u="sng" dirty="0">
                <a:solidFill>
                  <a:srgbClr val="0070C0"/>
                </a:solidFill>
              </a:rPr>
              <a:t>Státy Guinejského zálivu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63C42F-8B6F-470B-A7F7-7DB7A62A1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4321"/>
            <a:ext cx="5181600" cy="4765040"/>
          </a:xfrm>
        </p:spPr>
        <p:txBody>
          <a:bodyPr>
            <a:noAutofit/>
          </a:bodyPr>
          <a:lstStyle/>
          <a:p>
            <a:r>
              <a:rPr lang="cs-CZ" sz="2000" b="1" i="1" u="sng" dirty="0"/>
              <a:t>Senegal</a:t>
            </a:r>
          </a:p>
          <a:p>
            <a:r>
              <a:rPr lang="cs-CZ" sz="2000" dirty="0"/>
              <a:t>Gambie</a:t>
            </a:r>
          </a:p>
          <a:p>
            <a:r>
              <a:rPr lang="cs-CZ" sz="2000" dirty="0"/>
              <a:t>Guinea Bissau</a:t>
            </a:r>
          </a:p>
          <a:p>
            <a:r>
              <a:rPr lang="cs-CZ" sz="2000" b="1" i="1" u="sng" dirty="0"/>
              <a:t>Guinea</a:t>
            </a:r>
            <a:r>
              <a:rPr lang="cs-CZ" sz="2000" b="1" i="1" dirty="0"/>
              <a:t> </a:t>
            </a:r>
          </a:p>
          <a:p>
            <a:r>
              <a:rPr lang="cs-CZ" sz="2000" dirty="0"/>
              <a:t>Sierra Leone</a:t>
            </a:r>
          </a:p>
          <a:p>
            <a:r>
              <a:rPr lang="cs-CZ" sz="2000" dirty="0"/>
              <a:t>Libérie</a:t>
            </a:r>
          </a:p>
          <a:p>
            <a:r>
              <a:rPr lang="cs-CZ" sz="2000" b="1" i="1" u="sng" dirty="0"/>
              <a:t>Pobřeží slonoviny</a:t>
            </a:r>
          </a:p>
          <a:p>
            <a:r>
              <a:rPr lang="cs-CZ" sz="2000" dirty="0"/>
              <a:t>Burkina Faso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i="1" dirty="0">
                <a:solidFill>
                  <a:srgbClr val="0070C0"/>
                </a:solidFill>
              </a:rPr>
              <a:t>Úkol: </a:t>
            </a:r>
            <a:r>
              <a:rPr lang="cs-CZ" sz="2000" dirty="0"/>
              <a:t>Zvýrazněné státy zakreslete do slepé mapy.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94DC53-8DA5-480D-9656-459941651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1920" y="1544320"/>
            <a:ext cx="7421880" cy="3850641"/>
          </a:xfrm>
        </p:spPr>
        <p:txBody>
          <a:bodyPr>
            <a:normAutofit fontScale="70000" lnSpcReduction="20000"/>
          </a:bodyPr>
          <a:lstStyle/>
          <a:p>
            <a:r>
              <a:rPr lang="cs-CZ" b="1" i="1" u="sng" dirty="0"/>
              <a:t>Ghana</a:t>
            </a:r>
          </a:p>
          <a:p>
            <a:r>
              <a:rPr lang="cs-CZ" dirty="0"/>
              <a:t>Togo</a:t>
            </a:r>
          </a:p>
          <a:p>
            <a:r>
              <a:rPr lang="cs-CZ" dirty="0"/>
              <a:t>Benin</a:t>
            </a:r>
          </a:p>
          <a:p>
            <a:r>
              <a:rPr lang="cs-CZ" b="1" i="1" u="sng" dirty="0"/>
              <a:t>Nigérie</a:t>
            </a:r>
          </a:p>
          <a:p>
            <a:r>
              <a:rPr lang="cs-CZ" b="1" i="1" u="sng" dirty="0"/>
              <a:t>Kamerun</a:t>
            </a:r>
          </a:p>
          <a:p>
            <a:r>
              <a:rPr lang="cs-CZ" dirty="0"/>
              <a:t>Rovníková Guinea </a:t>
            </a:r>
          </a:p>
          <a:p>
            <a:r>
              <a:rPr lang="cs-CZ" dirty="0"/>
              <a:t>Gabon</a:t>
            </a:r>
          </a:p>
          <a:p>
            <a:r>
              <a:rPr lang="cs-CZ" dirty="0"/>
              <a:t>Středoafrická republika</a:t>
            </a:r>
          </a:p>
          <a:p>
            <a:r>
              <a:rPr lang="cs-CZ" b="1" i="1" u="sng" dirty="0"/>
              <a:t>Demokratická republika Kongo</a:t>
            </a:r>
          </a:p>
          <a:p>
            <a:r>
              <a:rPr lang="cs-CZ" dirty="0"/>
              <a:t>Kongo</a:t>
            </a:r>
          </a:p>
          <a:p>
            <a:r>
              <a:rPr lang="cs-CZ" dirty="0"/>
              <a:t>Svatý Tomáš a Princův ostrov</a:t>
            </a:r>
          </a:p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826672E-20FB-461F-A037-CC6E0EC14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360" y="375284"/>
            <a:ext cx="5028446" cy="320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328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445B5-4310-4653-8337-5A3D6869B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>
                <a:solidFill>
                  <a:srgbClr val="00B050"/>
                </a:solidFill>
              </a:rPr>
              <a:t>Somálsko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6B78B2-3107-422C-B9FF-E7D92F8DE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jedna z nejchudších zemí světa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B6C2D88E-838A-4C82-9135-0B573B4A7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8" y="519906"/>
            <a:ext cx="1524000" cy="1016000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DE8EA03-1BED-4D6F-A284-2DFB5E362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80546"/>
            <a:ext cx="4744476" cy="3131354"/>
          </a:xfrm>
          <a:prstGeom prst="rect">
            <a:avLst/>
          </a:prstGeom>
        </p:spPr>
      </p:pic>
      <p:pic>
        <p:nvPicPr>
          <p:cNvPr id="6" name="Zástupný symbol pro obsah 2">
            <a:extLst>
              <a:ext uri="{FF2B5EF4-FFF2-40B4-BE49-F238E27FC236}">
                <a16:creationId xmlns:a16="http://schemas.microsoft.com/office/drawing/2014/main" id="{841B2452-BECB-4898-ADDB-81B74476C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34" y="1019424"/>
            <a:ext cx="5483766" cy="39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39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369A2-3F31-4D5D-9B06-63E33CF8F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B050"/>
                </a:solidFill>
              </a:rPr>
              <a:t>Mosambik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CD588F-08C8-4D57-BDB3-CA2D77060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EA83797-E494-4BB7-A942-F17812A1B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62" y="3268663"/>
            <a:ext cx="5201838" cy="2908300"/>
          </a:xfrm>
          <a:prstGeom prst="rect">
            <a:avLst/>
          </a:prstGeom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695AF81B-21CF-4A8D-BFD8-BBAF14783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64" y="3675453"/>
            <a:ext cx="5482762" cy="2501510"/>
          </a:xfrm>
          <a:prstGeom prst="rect">
            <a:avLst/>
          </a:prstGeom>
        </p:spPr>
      </p:pic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52884F8-2D0B-4A51-8AC3-41E683E76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84" y="316706"/>
            <a:ext cx="1964267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1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Fotogalerie Jižní Afrika - DP-LIFEWAY">
            <a:extLst>
              <a:ext uri="{FF2B5EF4-FFF2-40B4-BE49-F238E27FC236}">
                <a16:creationId xmlns:a16="http://schemas.microsoft.com/office/drawing/2014/main" id="{7083D756-4964-4513-A377-A5D2B241C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41828E6F-8B07-43B9-A723-4E4F3ED74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296400" cy="3469958"/>
          </a:xfrm>
        </p:spPr>
        <p:txBody>
          <a:bodyPr>
            <a:normAutofit/>
          </a:bodyPr>
          <a:lstStyle/>
          <a:p>
            <a:r>
              <a:rPr lang="cs-CZ" sz="8000" b="1" i="1" dirty="0">
                <a:solidFill>
                  <a:srgbClr val="FFFFFF"/>
                </a:solidFill>
              </a:rPr>
              <a:t>JIŽNÍ AFRIKA</a:t>
            </a:r>
          </a:p>
        </p:txBody>
      </p:sp>
    </p:spTree>
    <p:extLst>
      <p:ext uri="{BB962C8B-B14F-4D97-AF65-F5344CB8AC3E}">
        <p14:creationId xmlns:p14="http://schemas.microsoft.com/office/powerpoint/2010/main" val="62554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DD846-ACD1-4DC8-A1BA-1083F7195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>
                <a:solidFill>
                  <a:srgbClr val="FF0000"/>
                </a:solidFill>
              </a:rPr>
              <a:t>Státy jižní Afriky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87D711-0D55-4BEA-A5B6-68B749165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b="1" i="1" u="sng" dirty="0"/>
              <a:t>Angola</a:t>
            </a:r>
          </a:p>
          <a:p>
            <a:r>
              <a:rPr lang="cs-CZ" b="1" i="1" u="sng" dirty="0"/>
              <a:t>Zambie</a:t>
            </a:r>
          </a:p>
          <a:p>
            <a:r>
              <a:rPr lang="cs-CZ" b="1" i="1" u="sng" dirty="0"/>
              <a:t>Namibie</a:t>
            </a:r>
          </a:p>
          <a:p>
            <a:r>
              <a:rPr lang="cs-CZ" b="1" i="1" u="sng" dirty="0"/>
              <a:t>Botswana</a:t>
            </a:r>
          </a:p>
          <a:p>
            <a:r>
              <a:rPr lang="cs-CZ" b="1" i="1" u="sng" dirty="0"/>
              <a:t>Zimbabwe</a:t>
            </a:r>
          </a:p>
          <a:p>
            <a:r>
              <a:rPr lang="cs-CZ" b="1" i="1" u="sng" dirty="0"/>
              <a:t>Jihoafrická republika</a:t>
            </a:r>
          </a:p>
          <a:p>
            <a:r>
              <a:rPr lang="cs-CZ" dirty="0"/>
              <a:t>Lesotho</a:t>
            </a:r>
          </a:p>
          <a:p>
            <a:r>
              <a:rPr lang="cs-CZ" dirty="0"/>
              <a:t>Svazijsko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Úkol: </a:t>
            </a:r>
            <a:r>
              <a:rPr lang="cs-CZ" dirty="0"/>
              <a:t>Zakreslete tučně vyznačené státy do slepé mapy.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8770A2-A125-4F71-A871-0677F83B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31" y="694877"/>
            <a:ext cx="6835722" cy="465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449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38EB5A-6801-4E6D-A800-419475A24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423"/>
            <a:ext cx="10514162" cy="5124540"/>
          </a:xfrm>
        </p:spPr>
        <p:txBody>
          <a:bodyPr/>
          <a:lstStyle/>
          <a:p>
            <a:r>
              <a:rPr lang="cs-CZ" u="sng" dirty="0"/>
              <a:t>savany, pouště a polopouště </a:t>
            </a:r>
          </a:p>
          <a:p>
            <a:r>
              <a:rPr lang="cs-CZ" b="1" i="1" u="sng" dirty="0">
                <a:solidFill>
                  <a:srgbClr val="FF0000"/>
                </a:solidFill>
              </a:rPr>
              <a:t>nejhustěji obydlená </a:t>
            </a:r>
            <a:r>
              <a:rPr lang="cs-CZ" u="sng" dirty="0"/>
              <a:t>část kontinentu</a:t>
            </a:r>
          </a:p>
          <a:p>
            <a:r>
              <a:rPr lang="cs-CZ" i="1" u="sng" dirty="0"/>
              <a:t>zemědělství</a:t>
            </a:r>
            <a:r>
              <a:rPr lang="cs-CZ" u="sng" dirty="0"/>
              <a:t>: vinná réva, citrusy</a:t>
            </a:r>
            <a:r>
              <a:rPr lang="cs-CZ" dirty="0"/>
              <a:t>, pšenice, </a:t>
            </a:r>
            <a:r>
              <a:rPr lang="cs-CZ" u="sng" dirty="0"/>
              <a:t>tabák</a:t>
            </a:r>
            <a:r>
              <a:rPr lang="cs-CZ" dirty="0"/>
              <a:t> atd. </a:t>
            </a:r>
          </a:p>
        </p:txBody>
      </p:sp>
      <p:pic>
        <p:nvPicPr>
          <p:cNvPr id="8194" name="Picture 2" descr="Tapeta na monitor | Města | Jižní afrika, JIŽNÍ afrika ...">
            <a:extLst>
              <a:ext uri="{FF2B5EF4-FFF2-40B4-BE49-F238E27FC236}">
                <a16:creationId xmlns:a16="http://schemas.microsoft.com/office/drawing/2014/main" id="{C2E2207B-8293-4D6B-88B0-00BA805E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" y="3149600"/>
            <a:ext cx="4046220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 Havaně se tabák nejen kouří, ale také jí - Jídlo a pití - Český ...">
            <a:extLst>
              <a:ext uri="{FF2B5EF4-FFF2-40B4-BE49-F238E27FC236}">
                <a16:creationId xmlns:a16="http://schemas.microsoft.com/office/drawing/2014/main" id="{5207375B-2B04-4E88-A31D-DC51F8A0E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39" y="3149600"/>
            <a:ext cx="3923607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967D092-C25A-44D5-894E-4AD1D2276B2A}"/>
              </a:ext>
            </a:extLst>
          </p:cNvPr>
          <p:cNvSpPr txBox="1"/>
          <p:nvPr/>
        </p:nvSpPr>
        <p:spPr>
          <a:xfrm>
            <a:off x="5902960" y="5847080"/>
            <a:ext cx="405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tabák </a:t>
            </a:r>
          </a:p>
        </p:txBody>
      </p:sp>
    </p:spTree>
    <p:extLst>
      <p:ext uri="{BB962C8B-B14F-4D97-AF65-F5344CB8AC3E}">
        <p14:creationId xmlns:p14="http://schemas.microsoft.com/office/powerpoint/2010/main" val="1357322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AC7C01-D98D-43AB-854C-DAE83C86C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Angola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1B89FB-0AF7-4C76-BB37-AB25CD796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lajka Angoly">
            <a:extLst>
              <a:ext uri="{FF2B5EF4-FFF2-40B4-BE49-F238E27FC236}">
                <a16:creationId xmlns:a16="http://schemas.microsoft.com/office/drawing/2014/main" id="{DCDA94DF-013D-4B43-A1F3-041F29316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508" y="365125"/>
            <a:ext cx="1674065" cy="111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gola - Člověk v tísni">
            <a:extLst>
              <a:ext uri="{FF2B5EF4-FFF2-40B4-BE49-F238E27FC236}">
                <a16:creationId xmlns:a16="http://schemas.microsoft.com/office/drawing/2014/main" id="{34930CCD-A9CC-4670-9BC7-6C889DE1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1070177"/>
            <a:ext cx="5212080" cy="29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uanda, Angola, Jižní Atlantský oceán, Nejlepší destinace pro ...">
            <a:extLst>
              <a:ext uri="{FF2B5EF4-FFF2-40B4-BE49-F238E27FC236}">
                <a16:creationId xmlns:a16="http://schemas.microsoft.com/office/drawing/2014/main" id="{45DC82BC-0C56-4F5B-8C26-06F38923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2966403"/>
            <a:ext cx="5201553" cy="32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79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2524D-460F-41C7-BE47-351B1312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Zambie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E388D6-6C6A-4837-AEE2-737F705D4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Viktoriiny vodopády</a:t>
            </a:r>
          </a:p>
          <a:p>
            <a:r>
              <a:rPr lang="cs-CZ" dirty="0"/>
              <a:t>jezero Tanganika </a:t>
            </a:r>
          </a:p>
        </p:txBody>
      </p:sp>
      <p:pic>
        <p:nvPicPr>
          <p:cNvPr id="2050" name="Picture 2" descr="vlajka Zambie">
            <a:extLst>
              <a:ext uri="{FF2B5EF4-FFF2-40B4-BE49-F238E27FC236}">
                <a16:creationId xmlns:a16="http://schemas.microsoft.com/office/drawing/2014/main" id="{F0129E34-78ED-470E-93EB-CFAAF7B75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368" y="365125"/>
            <a:ext cx="1604282" cy="106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ichlidy z jezera Tanganika">
            <a:extLst>
              <a:ext uri="{FF2B5EF4-FFF2-40B4-BE49-F238E27FC236}">
                <a16:creationId xmlns:a16="http://schemas.microsoft.com/office/drawing/2014/main" id="{89BAEEB8-30BE-43A7-BAAF-6EDAFB48C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3679"/>
            <a:ext cx="4152121" cy="27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ambie - informace o destinaci | CK Livingstone">
            <a:extLst>
              <a:ext uri="{FF2B5EF4-FFF2-40B4-BE49-F238E27FC236}">
                <a16:creationId xmlns:a16="http://schemas.microsoft.com/office/drawing/2014/main" id="{AE8FC247-38CD-4A99-950A-1C8F2B10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" y="3147907"/>
            <a:ext cx="4821555" cy="33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ambie - informace o destinaci | CK Livingstone">
            <a:extLst>
              <a:ext uri="{FF2B5EF4-FFF2-40B4-BE49-F238E27FC236}">
                <a16:creationId xmlns:a16="http://schemas.microsoft.com/office/drawing/2014/main" id="{AC523D2C-78B3-4730-92F5-DD5C28BE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60" y="3669665"/>
            <a:ext cx="5019040" cy="282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70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D6A3C-2AF1-4FD3-8E4D-4B664E83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Zajímavost: </a:t>
            </a:r>
            <a:r>
              <a:rPr lang="cs-CZ" b="1" i="1" dirty="0">
                <a:solidFill>
                  <a:srgbClr val="FF0000"/>
                </a:solidFill>
              </a:rPr>
              <a:t>Viktoriiny vodopády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F2D6A6-9C06-439E-A025-EE1F9D3FE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 seznamu </a:t>
            </a:r>
            <a:r>
              <a:rPr lang="cs-CZ" b="1" i="1" dirty="0"/>
              <a:t>UNESCO </a:t>
            </a:r>
          </a:p>
          <a:p>
            <a:r>
              <a:rPr lang="cs-CZ" dirty="0"/>
              <a:t>vysoké přes 100 m a široké 1800 m</a:t>
            </a:r>
          </a:p>
          <a:p>
            <a:r>
              <a:rPr lang="cs-CZ" dirty="0"/>
              <a:t>domorodci je nazývají </a:t>
            </a:r>
            <a:r>
              <a:rPr lang="cs-CZ" b="1" i="1" dirty="0">
                <a:solidFill>
                  <a:srgbClr val="FF0000"/>
                </a:solidFill>
              </a:rPr>
              <a:t>„dým, jenž hřmí“</a:t>
            </a:r>
          </a:p>
          <a:p>
            <a:r>
              <a:rPr lang="cs-CZ" dirty="0"/>
              <a:t>jsou vidět z dálky až 20 km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Aktivita: </a:t>
            </a:r>
            <a:r>
              <a:rPr lang="cs-CZ" dirty="0"/>
              <a:t>Vyhledejte v atlase, na které řece se Viktoriiny vodopády nacházejí. </a:t>
            </a:r>
          </a:p>
        </p:txBody>
      </p:sp>
      <p:pic>
        <p:nvPicPr>
          <p:cNvPr id="9218" name="Picture 2" descr="Viktoriiny vodopády z mapy nemizí - Ekolist.cz">
            <a:extLst>
              <a:ext uri="{FF2B5EF4-FFF2-40B4-BE49-F238E27FC236}">
                <a16:creationId xmlns:a16="http://schemas.microsoft.com/office/drawing/2014/main" id="{58463452-E361-4381-81FC-075E3622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20" y="1690688"/>
            <a:ext cx="42164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377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B34D8-3A0F-483D-9885-26DFDC608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/>
          <a:lstStyle/>
          <a:p>
            <a:r>
              <a:rPr lang="cs-CZ" dirty="0"/>
              <a:t>Namibie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089C6B-1103-4A41-B25A-311D9F23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největší písečné duny na světě</a:t>
            </a:r>
          </a:p>
          <a:p>
            <a:r>
              <a:rPr lang="cs-CZ" dirty="0"/>
              <a:t>největší meteorit na světě</a:t>
            </a:r>
          </a:p>
          <a:p>
            <a:r>
              <a:rPr lang="cs-CZ" dirty="0"/>
              <a:t>tulení rezervace </a:t>
            </a:r>
          </a:p>
        </p:txBody>
      </p:sp>
      <p:pic>
        <p:nvPicPr>
          <p:cNvPr id="3074" name="Picture 2" descr="vlajka Namibie">
            <a:extLst>
              <a:ext uri="{FF2B5EF4-FFF2-40B4-BE49-F238E27FC236}">
                <a16:creationId xmlns:a16="http://schemas.microsoft.com/office/drawing/2014/main" id="{49B48498-D11F-4B50-B0F9-DFC64EE58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842849"/>
            <a:ext cx="10477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ísečná duna Big Daddy v Namibii.">
            <a:extLst>
              <a:ext uri="{FF2B5EF4-FFF2-40B4-BE49-F238E27FC236}">
                <a16:creationId xmlns:a16="http://schemas.microsoft.com/office/drawing/2014/main" id="{7E775A9B-5A6A-4727-9382-EEE00FBE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2854720"/>
            <a:ext cx="5259460" cy="3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ulení rezervace na mysu Cape Cross.">
            <a:extLst>
              <a:ext uri="{FF2B5EF4-FFF2-40B4-BE49-F238E27FC236}">
                <a16:creationId xmlns:a16="http://schemas.microsoft.com/office/drawing/2014/main" id="{D3092302-EE3F-4AD1-89DD-B394E7C75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37237"/>
            <a:ext cx="4528820" cy="27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04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115BC-4655-493C-A232-540FB1EC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Zajímavost: </a:t>
            </a:r>
            <a:r>
              <a:rPr lang="cs-CZ" b="1" i="1" dirty="0" err="1">
                <a:solidFill>
                  <a:srgbClr val="FF0000"/>
                </a:solidFill>
              </a:rPr>
              <a:t>Hoba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CE9B89-4560-4573-854B-423DE64CF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největší meteorit na světě</a:t>
            </a:r>
          </a:p>
          <a:p>
            <a:r>
              <a:rPr lang="cs-CZ" dirty="0"/>
              <a:t>váží </a:t>
            </a:r>
            <a:r>
              <a:rPr lang="cs-CZ" b="1" dirty="0"/>
              <a:t>50 tun</a:t>
            </a:r>
          </a:p>
          <a:p>
            <a:r>
              <a:rPr lang="cs-CZ" dirty="0"/>
              <a:t>z </a:t>
            </a:r>
            <a:r>
              <a:rPr lang="cs-CZ" b="1" i="1" dirty="0"/>
              <a:t>čistého železa </a:t>
            </a:r>
          </a:p>
          <a:p>
            <a:r>
              <a:rPr lang="cs-CZ" dirty="0"/>
              <a:t>zřítil se přibližně před sto lety</a:t>
            </a:r>
          </a:p>
        </p:txBody>
      </p:sp>
      <p:pic>
        <p:nvPicPr>
          <p:cNvPr id="10242" name="Picture 2" descr="Interaktivní mapa: Najděte jakýkoliv meteorit z celého světa | 100 ...">
            <a:extLst>
              <a:ext uri="{FF2B5EF4-FFF2-40B4-BE49-F238E27FC236}">
                <a16:creationId xmlns:a16="http://schemas.microsoft.com/office/drawing/2014/main" id="{08F20923-87D9-4F39-87F7-3A78E70A5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05" y="1690688"/>
            <a:ext cx="4448175" cy="31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617750-DF53-48FE-804C-F2087965D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1520"/>
            <a:ext cx="10515600" cy="5445443"/>
          </a:xfrm>
        </p:spPr>
        <p:txBody>
          <a:bodyPr>
            <a:normAutofit lnSpcReduction="10000"/>
          </a:bodyPr>
          <a:lstStyle/>
          <a:p>
            <a:r>
              <a:rPr lang="cs-CZ" u="sng" dirty="0"/>
              <a:t>hospodářství: </a:t>
            </a:r>
            <a:r>
              <a:rPr lang="cs-CZ" i="1" u="sng" dirty="0">
                <a:solidFill>
                  <a:srgbClr val="0070C0"/>
                </a:solidFill>
              </a:rPr>
              <a:t>těžba ropy a zemního plynu </a:t>
            </a:r>
          </a:p>
          <a:p>
            <a:r>
              <a:rPr lang="cs-CZ" u="sng" dirty="0"/>
              <a:t>Zemědělství: (4 plodiny si vypiš)</a:t>
            </a:r>
          </a:p>
          <a:p>
            <a:pPr lvl="1"/>
            <a:r>
              <a:rPr lang="cs-CZ" dirty="0"/>
              <a:t>plantáže: kakaovník, kávovník, kokosová palma, banánovník, kaučukovník</a:t>
            </a:r>
          </a:p>
          <a:p>
            <a:pPr lvl="1"/>
            <a:r>
              <a:rPr lang="cs-CZ" dirty="0"/>
              <a:t>pole: batáty, maniok, rýže, zelenina, chlebovník, avokádo, koření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b="1" i="1" dirty="0">
                <a:solidFill>
                  <a:srgbClr val="0070C0"/>
                </a:solidFill>
              </a:rPr>
              <a:t>Aktivita: </a:t>
            </a:r>
            <a:r>
              <a:rPr lang="cs-CZ" dirty="0"/>
              <a:t>Vyhledejte, co je to maniok. </a:t>
            </a:r>
          </a:p>
        </p:txBody>
      </p:sp>
      <p:pic>
        <p:nvPicPr>
          <p:cNvPr id="1026" name="Picture 2" descr="Stane se chlebovník novou organickou náhražkou masa? - National ...">
            <a:extLst>
              <a:ext uri="{FF2B5EF4-FFF2-40B4-BE49-F238E27FC236}">
                <a16:creationId xmlns:a16="http://schemas.microsoft.com/office/drawing/2014/main" id="{5F4B9138-C72B-4F1B-BA9E-231A8EB40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" y="2489200"/>
            <a:ext cx="3471976" cy="232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1E68D61-DF08-48CC-94D2-19C0E453D09F}"/>
              </a:ext>
            </a:extLst>
          </p:cNvPr>
          <p:cNvSpPr txBox="1"/>
          <p:nvPr/>
        </p:nvSpPr>
        <p:spPr>
          <a:xfrm rot="10800000" flipV="1">
            <a:off x="1184223" y="4787284"/>
            <a:ext cx="342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CHLEBOVNÍK</a:t>
            </a:r>
          </a:p>
        </p:txBody>
      </p:sp>
      <p:pic>
        <p:nvPicPr>
          <p:cNvPr id="1028" name="Picture 4" descr="Avokádo Zelená Potraviny - Obrázek zdarma na Pixabay">
            <a:extLst>
              <a:ext uri="{FF2B5EF4-FFF2-40B4-BE49-F238E27FC236}">
                <a16:creationId xmlns:a16="http://schemas.microsoft.com/office/drawing/2014/main" id="{E0D63296-B81A-4AF8-B63A-C96EDB558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98" y="2203553"/>
            <a:ext cx="3620125" cy="362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galerie Thajsko - seminární práce (cestopis) - Kokosová palma ...">
            <a:extLst>
              <a:ext uri="{FF2B5EF4-FFF2-40B4-BE49-F238E27FC236}">
                <a16:creationId xmlns:a16="http://schemas.microsoft.com/office/drawing/2014/main" id="{2110B046-E83F-4FF6-85D7-3C13A92B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895" y="2889901"/>
            <a:ext cx="3617508" cy="271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567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7187F-88A0-41A5-A906-EAB0FA492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Botswana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428667-54DB-4B5C-8B0E-5599A7870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vlajka Botswany">
            <a:extLst>
              <a:ext uri="{FF2B5EF4-FFF2-40B4-BE49-F238E27FC236}">
                <a16:creationId xmlns:a16="http://schemas.microsoft.com/office/drawing/2014/main" id="{FA7C6821-FF9E-4598-BC28-06307F9B8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20" y="365125"/>
            <a:ext cx="1575214" cy="10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rajina v africké zemi Botswana | muha/123RF.com">
            <a:extLst>
              <a:ext uri="{FF2B5EF4-FFF2-40B4-BE49-F238E27FC236}">
                <a16:creationId xmlns:a16="http://schemas.microsoft.com/office/drawing/2014/main" id="{6F8C5A3B-C9AC-4630-BF62-B973B1172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0785"/>
            <a:ext cx="4394200" cy="28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uštní parky Botswany | Botswana na Světadílech">
            <a:extLst>
              <a:ext uri="{FF2B5EF4-FFF2-40B4-BE49-F238E27FC236}">
                <a16:creationId xmlns:a16="http://schemas.microsoft.com/office/drawing/2014/main" id="{D9D31BE4-E36B-4934-B38A-AA0A77D5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80" y="548697"/>
            <a:ext cx="43815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otswana: Africká země, kde spatříte Velkou pětku">
            <a:extLst>
              <a:ext uri="{FF2B5EF4-FFF2-40B4-BE49-F238E27FC236}">
                <a16:creationId xmlns:a16="http://schemas.microsoft.com/office/drawing/2014/main" id="{F867018F-80D2-4B8E-ABAA-09D4B0410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3656444"/>
            <a:ext cx="4394200" cy="29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767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430BC-6195-45A5-9E67-64DDF41E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Zimbabwe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FA55AF-7468-4292-9677-4158B2103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vlajka Zimbabwe">
            <a:extLst>
              <a:ext uri="{FF2B5EF4-FFF2-40B4-BE49-F238E27FC236}">
                <a16:creationId xmlns:a16="http://schemas.microsoft.com/office/drawing/2014/main" id="{9BB59411-1A49-401C-9F5D-5B476853A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439" y="505142"/>
            <a:ext cx="1866266" cy="93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imbabwe: Between land ownership and food security | Africa | DW ...">
            <a:extLst>
              <a:ext uri="{FF2B5EF4-FFF2-40B4-BE49-F238E27FC236}">
                <a16:creationId xmlns:a16="http://schemas.microsoft.com/office/drawing/2014/main" id="{821554A0-44E7-4CCD-BA66-B25EF563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" y="1825625"/>
            <a:ext cx="5384768" cy="303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imbabwe | Gavi, the Vaccine Alliance">
            <a:extLst>
              <a:ext uri="{FF2B5EF4-FFF2-40B4-BE49-F238E27FC236}">
                <a16:creationId xmlns:a16="http://schemas.microsoft.com/office/drawing/2014/main" id="{CEF38C89-CCFD-4ED4-B546-2D1301CB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82" y="2820636"/>
            <a:ext cx="5036821" cy="33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509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7FBDA9-0720-4DE9-8A5D-D092E87FE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>
                <a:solidFill>
                  <a:srgbClr val="FF0000"/>
                </a:solidFill>
              </a:rPr>
              <a:t>Jihoafrická republika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6B242E-C833-45C2-8ADF-396401439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zkratka </a:t>
            </a:r>
            <a:r>
              <a:rPr lang="cs-CZ" b="1" i="1" u="sng" dirty="0">
                <a:solidFill>
                  <a:srgbClr val="FF0000"/>
                </a:solidFill>
              </a:rPr>
              <a:t>JAR</a:t>
            </a:r>
          </a:p>
          <a:p>
            <a:r>
              <a:rPr lang="cs-CZ" u="sng" dirty="0"/>
              <a:t>jedním z nejvyspělejších afrických států </a:t>
            </a:r>
          </a:p>
          <a:p>
            <a:r>
              <a:rPr lang="cs-CZ" dirty="0"/>
              <a:t>členem G20 </a:t>
            </a:r>
          </a:p>
          <a:p>
            <a:r>
              <a:rPr lang="cs-CZ" dirty="0"/>
              <a:t>11 úředních jazyků </a:t>
            </a:r>
          </a:p>
          <a:p>
            <a:r>
              <a:rPr lang="cs-CZ" u="sng" dirty="0"/>
              <a:t>velká část bělošského obyvatelstva 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Aktivita: </a:t>
            </a:r>
            <a:r>
              <a:rPr lang="cs-CZ" dirty="0"/>
              <a:t>Vyhledejte na internetu, co je G20. </a:t>
            </a:r>
          </a:p>
        </p:txBody>
      </p:sp>
      <p:pic>
        <p:nvPicPr>
          <p:cNvPr id="6146" name="Picture 2" descr="vlajka Jižní Afriky">
            <a:extLst>
              <a:ext uri="{FF2B5EF4-FFF2-40B4-BE49-F238E27FC236}">
                <a16:creationId xmlns:a16="http://schemas.microsoft.com/office/drawing/2014/main" id="{5EE13131-6DDD-4E21-8A8C-442B7759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61" y="365125"/>
            <a:ext cx="1492551" cy="99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ar Lemon Tekutý Prostředek Na Mytí Nádobí 900 ml - Tesco Potraviny">
            <a:extLst>
              <a:ext uri="{FF2B5EF4-FFF2-40B4-BE49-F238E27FC236}">
                <a16:creationId xmlns:a16="http://schemas.microsoft.com/office/drawing/2014/main" id="{8099FCCE-8908-4924-B6ED-7A81CA25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417830"/>
            <a:ext cx="2815590" cy="281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Jihoafrická republika - informace o destinaci | CK Livingstone">
            <a:extLst>
              <a:ext uri="{FF2B5EF4-FFF2-40B4-BE49-F238E27FC236}">
                <a16:creationId xmlns:a16="http://schemas.microsoft.com/office/drawing/2014/main" id="{28114C35-79D8-4B84-A581-C5656BEC5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12" y="3675380"/>
            <a:ext cx="3954780" cy="26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949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6C38C8-0A7D-412F-80BC-0BA24945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Odkazy na zajímavá videa a stránky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51EA9B-D95A-44DC-8C67-8894DF125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Jak se žije v Africe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https://www.youtube.com/watch?v=iFzTyGacjuY</a:t>
            </a:r>
            <a:endParaRPr lang="cs-CZ" dirty="0"/>
          </a:p>
          <a:p>
            <a:r>
              <a:rPr lang="cs-CZ" dirty="0"/>
              <a:t>Fascinující dokument </a:t>
            </a:r>
            <a:r>
              <a:rPr lang="cs-CZ" b="1" i="1" dirty="0"/>
              <a:t>Cesta ke kráse </a:t>
            </a:r>
            <a:r>
              <a:rPr lang="cs-CZ" dirty="0"/>
              <a:t>(spíše pro maminky): </a:t>
            </a:r>
            <a:r>
              <a:rPr lang="cs-CZ" dirty="0">
                <a:hlinkClick r:id="rId3"/>
              </a:rPr>
              <a:t>https://www.youtube.com/watch?v=fskjdfPSID8</a:t>
            </a:r>
            <a:endParaRPr lang="cs-CZ" dirty="0"/>
          </a:p>
          <a:p>
            <a:r>
              <a:rPr lang="cs-CZ" b="1" i="1" dirty="0"/>
              <a:t>Madagaskar</a:t>
            </a:r>
            <a:r>
              <a:rPr lang="cs-CZ" dirty="0"/>
              <a:t>: </a:t>
            </a:r>
            <a:r>
              <a:rPr lang="cs-CZ" dirty="0">
                <a:hlinkClick r:id="rId4"/>
              </a:rPr>
              <a:t>https://www.youtube.com/watch?v=4oTy_GoQfJE</a:t>
            </a:r>
            <a:endParaRPr lang="cs-CZ" dirty="0"/>
          </a:p>
          <a:p>
            <a:r>
              <a:rPr lang="cs-CZ" b="1" i="1" dirty="0"/>
              <a:t>Kuchařka ze Zambie</a:t>
            </a:r>
            <a:r>
              <a:rPr lang="cs-CZ" dirty="0"/>
              <a:t>: </a:t>
            </a:r>
            <a:r>
              <a:rPr lang="cs-CZ" dirty="0">
                <a:hlinkClick r:id="rId5"/>
              </a:rPr>
              <a:t>https://www.youtube.com/watch?v=XTr3Rj0iEu0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345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1505D7-6129-48D4-BC39-78908236E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DOMÁCÍ ÚKOL: Turistický průvodce Afrikou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D4EDB2-4022-4719-90BF-6247AE22F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Vyberte si jeden </a:t>
            </a:r>
            <a:r>
              <a:rPr lang="cs-CZ" b="1" i="1" dirty="0"/>
              <a:t>stát v Africe</a:t>
            </a:r>
            <a:r>
              <a:rPr lang="cs-CZ" dirty="0"/>
              <a:t>, který byste chtěli navštívit. </a:t>
            </a:r>
          </a:p>
          <a:p>
            <a:r>
              <a:rPr lang="cs-CZ" dirty="0"/>
              <a:t>Do Wordu (nebo na papír) napište, proč jste si vybrali zrovna tento stát.</a:t>
            </a:r>
          </a:p>
          <a:p>
            <a:r>
              <a:rPr lang="cs-CZ" dirty="0"/>
              <a:t>Popište místa, která byste tam chtěli navštívit a svou volbu zdůvodněte. (cca půl strany A4)</a:t>
            </a:r>
          </a:p>
          <a:p>
            <a:r>
              <a:rPr lang="cs-CZ" dirty="0"/>
              <a:t>Přiložte zajímavé obrázky. </a:t>
            </a:r>
          </a:p>
          <a:p>
            <a:r>
              <a:rPr lang="cs-CZ" dirty="0"/>
              <a:t>Pošlete na e-mail drapalikova.anna@zsbrve.cz.</a:t>
            </a:r>
          </a:p>
          <a:p>
            <a:endParaRPr lang="cs-CZ" dirty="0"/>
          </a:p>
        </p:txBody>
      </p:sp>
      <p:pic>
        <p:nvPicPr>
          <p:cNvPr id="1026" name="Picture 2" descr="1 Masarykova univerzita Pedagogická fakulta Katedra fyziky, chemie ...">
            <a:extLst>
              <a:ext uri="{FF2B5EF4-FFF2-40B4-BE49-F238E27FC236}">
                <a16:creationId xmlns:a16="http://schemas.microsoft.com/office/drawing/2014/main" id="{960F7D39-1F10-4A43-AE71-BC6EDB07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280" y="3894633"/>
            <a:ext cx="3094101" cy="24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2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7B5878-F4E0-4BFE-BB2C-BC4F5E38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>
                <a:solidFill>
                  <a:srgbClr val="0070C0"/>
                </a:solidFill>
              </a:rPr>
              <a:t>Nigérie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C8C773-0192-4629-9D1F-6DC8A2595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i="1" u="sng" dirty="0">
                <a:solidFill>
                  <a:srgbClr val="0070C0"/>
                </a:solidFill>
              </a:rPr>
              <a:t>největší</a:t>
            </a:r>
            <a:r>
              <a:rPr lang="cs-CZ" b="1" i="1" u="sng" dirty="0"/>
              <a:t> země Guinejského zálivu</a:t>
            </a:r>
          </a:p>
          <a:p>
            <a:r>
              <a:rPr lang="cs-CZ" u="sng" dirty="0"/>
              <a:t>převažuje zemědělství – </a:t>
            </a:r>
            <a:r>
              <a:rPr lang="cs-CZ" b="1" i="1" u="sng" dirty="0"/>
              <a:t>ebenové dřevo</a:t>
            </a:r>
            <a:r>
              <a:rPr lang="cs-CZ" b="1" i="1" dirty="0"/>
              <a:t> </a:t>
            </a:r>
            <a:r>
              <a:rPr lang="cs-CZ" dirty="0"/>
              <a:t>(vývoz)</a:t>
            </a:r>
          </a:p>
          <a:p>
            <a:r>
              <a:rPr lang="cs-CZ" u="sng" dirty="0"/>
              <a:t>jedna z nejbohatších zemí Afriky </a:t>
            </a:r>
          </a:p>
          <a:p>
            <a:r>
              <a:rPr lang="cs-CZ" u="sng" dirty="0"/>
              <a:t>delta řeky Niger – komáři, přenos malárie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0ECDFDE0-EE15-46DA-BE46-09391AC10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12" y="569633"/>
            <a:ext cx="1833092" cy="9165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id="{9FE2C878-4B62-4146-AA46-0612FF58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97316" y="395604"/>
            <a:ext cx="1627584" cy="1627584"/>
          </a:xfrm>
          <a:prstGeom prst="rect">
            <a:avLst/>
          </a:prstGeom>
        </p:spPr>
      </p:pic>
      <p:pic>
        <p:nvPicPr>
          <p:cNvPr id="2050" name="Picture 2" descr="Vřelá objetí Nigérie | Cestovatel.cz - cestovatelé sobě">
            <a:extLst>
              <a:ext uri="{FF2B5EF4-FFF2-40B4-BE49-F238E27FC236}">
                <a16:creationId xmlns:a16="http://schemas.microsoft.com/office/drawing/2014/main" id="{1D367358-203F-4C7A-8D47-040A56E78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630" y="3438927"/>
            <a:ext cx="3949520" cy="295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lárie. Je největší hrozbou při cestování do tropických zemí ...">
            <a:extLst>
              <a:ext uri="{FF2B5EF4-FFF2-40B4-BE49-F238E27FC236}">
                <a16:creationId xmlns:a16="http://schemas.microsoft.com/office/drawing/2014/main" id="{110D0854-C93E-4B51-AB84-73C5D86A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78" y="4485796"/>
            <a:ext cx="2849380" cy="189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gérie je v krizi. 400.000 dětí hrozí kvůli Boko Haram hladomor ...">
            <a:extLst>
              <a:ext uri="{FF2B5EF4-FFF2-40B4-BE49-F238E27FC236}">
                <a16:creationId xmlns:a16="http://schemas.microsoft.com/office/drawing/2014/main" id="{82E8FEE4-EB30-4340-A69C-F860CFAC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3" y="4334109"/>
            <a:ext cx="3683863" cy="207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83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4C1F0-42D1-4939-B062-CDD9D3518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Zajímavost: </a:t>
            </a:r>
            <a:r>
              <a:rPr lang="cs-CZ" b="1" i="1" dirty="0" err="1">
                <a:solidFill>
                  <a:srgbClr val="0070C0"/>
                </a:solidFill>
              </a:rPr>
              <a:t>Bako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Haram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sz="3200" dirty="0"/>
              <a:t>(= západní učení je rouhání)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8C78B1-A344-456D-9B3E-5A896DD72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cs-CZ" b="1" i="1" dirty="0"/>
              <a:t>islamistická povstalecká skupina </a:t>
            </a:r>
            <a:r>
              <a:rPr lang="cs-CZ" dirty="0"/>
              <a:t>(hlásí se k Islámskému státu)</a:t>
            </a:r>
          </a:p>
          <a:p>
            <a:r>
              <a:rPr lang="cs-CZ" dirty="0"/>
              <a:t>jejím cílem je vytvořit z Nigérie muslimský stát, který je založený na striktním výkladu práva šaría</a:t>
            </a:r>
          </a:p>
          <a:p>
            <a:r>
              <a:rPr lang="cs-CZ" b="1" i="1" dirty="0"/>
              <a:t>teroristické útoky </a:t>
            </a:r>
            <a:r>
              <a:rPr lang="cs-CZ" dirty="0"/>
              <a:t>– stovky mrtvých </a:t>
            </a:r>
          </a:p>
        </p:txBody>
      </p:sp>
      <p:pic>
        <p:nvPicPr>
          <p:cNvPr id="39" name="Picture 2" descr="C:\Users\user\Pictures\Saved Pictures\zeměpis\6.tř\Afrika\Nigérie\Logo_of_Boko_Haram_svg.png">
            <a:extLst>
              <a:ext uri="{FF2B5EF4-FFF2-40B4-BE49-F238E27FC236}">
                <a16:creationId xmlns:a16="http://schemas.microsoft.com/office/drawing/2014/main" id="{C289AA16-0960-44EE-B2A1-9982B0A8F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41" y="3414052"/>
            <a:ext cx="4025956" cy="27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Zástupný symbol pro obsah 6">
            <a:extLst>
              <a:ext uri="{FF2B5EF4-FFF2-40B4-BE49-F238E27FC236}">
                <a16:creationId xmlns:a16="http://schemas.microsoft.com/office/drawing/2014/main" id="{525C392C-9D02-41A3-AE6E-A26A87EA8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18" y="4274617"/>
            <a:ext cx="3940745" cy="221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91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F2214-88DC-4AD0-B049-083829C50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70C0"/>
                </a:solidFill>
              </a:rPr>
              <a:t>Senegal </a:t>
            </a:r>
          </a:p>
        </p:txBody>
      </p:sp>
      <p:pic>
        <p:nvPicPr>
          <p:cNvPr id="4" name="Picture 2" descr="C:\Users\user\Pictures\Saved Pictures\zeměpis\6.tř\Afrika\900px-Flag_of_Senegal_svg.png">
            <a:extLst>
              <a:ext uri="{FF2B5EF4-FFF2-40B4-BE49-F238E27FC236}">
                <a16:creationId xmlns:a16="http://schemas.microsoft.com/office/drawing/2014/main" id="{EFEDEEAC-2597-4262-9BAE-41CD33BE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682" y="365125"/>
            <a:ext cx="1716882" cy="114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4F9636BC-A95A-423D-AC78-0EE03D6DF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6" y="1987439"/>
            <a:ext cx="3468379" cy="220588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05B0EDF-C4B4-4C90-AE78-F9C09893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81" y="667288"/>
            <a:ext cx="5176883" cy="318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D111A7AD-F8A8-4B0A-9A52-0B12E4399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rgbClr val="0070C0"/>
                </a:solidFill>
              </a:rPr>
              <a:t>Aktivita: </a:t>
            </a:r>
            <a:r>
              <a:rPr lang="cs-CZ" dirty="0"/>
              <a:t>Z jakého známého závodu je fotografie automobilu? </a:t>
            </a:r>
          </a:p>
        </p:txBody>
      </p:sp>
      <p:pic>
        <p:nvPicPr>
          <p:cNvPr id="10" name="Zástupný symbol pro obsah 3">
            <a:extLst>
              <a:ext uri="{FF2B5EF4-FFF2-40B4-BE49-F238E27FC236}">
                <a16:creationId xmlns:a16="http://schemas.microsoft.com/office/drawing/2014/main" id="{D6AB5008-2367-46BC-BFC0-9CC1FE5DF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34" y="2677844"/>
            <a:ext cx="3468380" cy="217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5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F25A0-C834-4E22-AEA9-E6FA6857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70C0"/>
                </a:solidFill>
              </a:rPr>
              <a:t>Guinea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2E8A1F-4518-4F7D-A4A5-14CE7C368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user\Pictures\Saved Pictures\zeměpis\6.tř\Afrika\Guinea\450px-Flag_of_Guinea_svg.png">
            <a:extLst>
              <a:ext uri="{FF2B5EF4-FFF2-40B4-BE49-F238E27FC236}">
                <a16:creationId xmlns:a16="http://schemas.microsoft.com/office/drawing/2014/main" id="{78A29277-97E6-4346-9B41-2FB7C7124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20" y="409429"/>
            <a:ext cx="2023091" cy="13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A7182673-64F2-43DD-BE93-D7CDCD65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9" y="2376081"/>
            <a:ext cx="5049762" cy="2651125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A5424799-E1D9-4E43-8608-6387CEE4D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62" y="2376081"/>
            <a:ext cx="5920847" cy="26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63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1A38B-B2A2-44D1-9B37-1E81B15E2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70C0"/>
                </a:solidFill>
              </a:rPr>
              <a:t>Pobřeží slonoviny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B739C9-6889-40FD-87CA-A5FBCF498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user\Pictures\Saved Pictures\zeměpis\6.tř\Afrika\Pobřeží Slonoviny\Flag_of_Côte_d'Ivoire_svg.png">
            <a:extLst>
              <a:ext uri="{FF2B5EF4-FFF2-40B4-BE49-F238E27FC236}">
                <a16:creationId xmlns:a16="http://schemas.microsoft.com/office/drawing/2014/main" id="{02248F3D-DD2B-4B3D-8852-7F9F20E45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246" y="432540"/>
            <a:ext cx="1782261" cy="11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0A7DBEF3-A760-4ECB-A374-C80D73E32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0755"/>
            <a:ext cx="5411056" cy="3500681"/>
          </a:xfrm>
          <a:prstGeom prst="rect">
            <a:avLst/>
          </a:prstGeom>
        </p:spPr>
      </p:pic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D012740E-2869-4EB7-86E2-C4F01A9AE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" y="2113768"/>
            <a:ext cx="5504564" cy="34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0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44091-5D9E-4259-8D25-FBD81B7B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0070C0"/>
                </a:solidFill>
              </a:rPr>
              <a:t>Ghana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3F57AC-31D6-4CD4-A968-02CEAFEC5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user\Pictures\Saved Pictures\zeměpis\6.tř\Afrika\Ghana\Flag_of_Ghana_svg.png">
            <a:extLst>
              <a:ext uri="{FF2B5EF4-FFF2-40B4-BE49-F238E27FC236}">
                <a16:creationId xmlns:a16="http://schemas.microsoft.com/office/drawing/2014/main" id="{56606060-06A6-4C9D-A8BA-D056D0B9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86" y="365125"/>
            <a:ext cx="1536411" cy="10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D47ECF48-56B8-465D-810C-0FCEECE8BF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38" y="1913062"/>
            <a:ext cx="864692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384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645</Words>
  <Application>Microsoft Office PowerPoint</Application>
  <PresentationFormat>Širokoúhlá obrazovka</PresentationFormat>
  <Paragraphs>177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Motiv Office</vt:lpstr>
      <vt:lpstr>ZEMĚ GUINEJSKÉHO ZÁLIVU</vt:lpstr>
      <vt:lpstr>Státy Guinejského zálivu </vt:lpstr>
      <vt:lpstr>Prezentace aplikace PowerPoint</vt:lpstr>
      <vt:lpstr>Nigérie</vt:lpstr>
      <vt:lpstr>Zajímavost: Bako Haram (= západní učení je rouhání)</vt:lpstr>
      <vt:lpstr>Senegal </vt:lpstr>
      <vt:lpstr>Guinea </vt:lpstr>
      <vt:lpstr>Pobřeží slonoviny</vt:lpstr>
      <vt:lpstr>Ghana</vt:lpstr>
      <vt:lpstr>Kamerun</vt:lpstr>
      <vt:lpstr>Demokratická republika Kongo</vt:lpstr>
      <vt:lpstr>VÝCHODNÍ AFRIKA</vt:lpstr>
      <vt:lpstr>Státy východní Afriky</vt:lpstr>
      <vt:lpstr>Prezentace aplikace PowerPoint</vt:lpstr>
      <vt:lpstr>Prezentace aplikace PowerPoint</vt:lpstr>
      <vt:lpstr>Keňa</vt:lpstr>
      <vt:lpstr>Tanzanie</vt:lpstr>
      <vt:lpstr>Madagaskar</vt:lpstr>
      <vt:lpstr>Etiopie</vt:lpstr>
      <vt:lpstr>Somálsko</vt:lpstr>
      <vt:lpstr>Mosambik</vt:lpstr>
      <vt:lpstr>JIŽNÍ AFRIKA</vt:lpstr>
      <vt:lpstr>Státy jižní Afriky</vt:lpstr>
      <vt:lpstr>Prezentace aplikace PowerPoint</vt:lpstr>
      <vt:lpstr>Angola</vt:lpstr>
      <vt:lpstr>Zambie </vt:lpstr>
      <vt:lpstr>Zajímavost: Viktoriiny vodopády</vt:lpstr>
      <vt:lpstr>Namibie </vt:lpstr>
      <vt:lpstr>Zajímavost: Hoba</vt:lpstr>
      <vt:lpstr>Botswana </vt:lpstr>
      <vt:lpstr>Zimbabwe</vt:lpstr>
      <vt:lpstr>Jihoafrická republika</vt:lpstr>
      <vt:lpstr>Odkazy na zajímavá videa a stránky</vt:lpstr>
      <vt:lpstr>DOMÁCÍ ÚKOL: Turistický průvodce Afrikou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ZEMĚ GUINEJSKÉHO ZÁLIVU</dc:title>
  <dc:creator>havlova93@seznam.cz</dc:creator>
  <cp:lastModifiedBy>Drápalíková Anna</cp:lastModifiedBy>
  <cp:revision>9</cp:revision>
  <dcterms:created xsi:type="dcterms:W3CDTF">2020-04-02T18:10:15Z</dcterms:created>
  <dcterms:modified xsi:type="dcterms:W3CDTF">2020-04-22T18:46:56Z</dcterms:modified>
</cp:coreProperties>
</file>