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92EFA-0AA8-498A-B5DD-1688564F7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71CF93-B09A-499F-9B7F-8BB62A524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EBBE88-0451-41DD-BE3D-DED59FFD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77AF12-9CC1-4169-BA6C-871B99D4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3EE4F7-EC23-4977-BAC3-9C733EC4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40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D86FD-4A72-4116-8C89-D8DFBD3D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EE22057-3C00-4C0E-BFB2-BD9C8E062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34641F-160A-43DF-B421-B153BC6D6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01288B-DD5A-4FB7-8092-B25E3D9A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AB111F-91B7-4EF0-B357-767BC2DF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2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64A0CD-C7F8-4AAD-A44A-3FD55CEA8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7C4147D-F4DD-4526-B62B-851200729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6A21E6-52A4-408F-B766-7409C3CC2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5CB2BC-93B4-4180-B28C-3B114C07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7B5BA2-390E-4A0C-A76C-AF1484CA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44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12E107-A5ED-44A7-AFFC-5AE43F91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E1D81E-A16E-4458-B7E4-A0A63B485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A3F069-EAF1-442E-8411-98F8A53D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7765DE-219C-4487-B7FF-714FD67B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B5E96B-454B-4E79-BA9C-24C7E52F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12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D9F56-56A8-48D1-9DE6-FAB9C7C4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0909A9-ECDB-469D-BECB-4E70C8953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04C51D-352F-4D7C-B908-080EFF5A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418525-CD63-4FAE-A19F-5D4FCE48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B573DD-DD2F-4549-B6E7-F92D4695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72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40DB10-1318-450F-A125-5660EECA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9BD522-84E2-4DFE-9AF2-C1B9BB936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EC80809-2BBA-4BA1-85D1-B16D01614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DD9F12-19D1-4DEB-834B-31045108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1952DE-5A25-4AA2-8316-565D8B55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B78795-98B6-4EB9-8DF1-53CE3712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0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C8FCD-25EF-4D2B-9619-664D65E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C30B67-5369-431A-98FA-6599B436D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45A137-AB72-4D7C-AB33-28A610271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64E231-C328-435B-9641-1D92B9904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B19C465-B6B2-4CF8-9079-FA6872BB9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F35044-0EAA-4D42-BEFD-0A22B19B3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5C604BC-9FE2-4468-AB0D-9CB2ABFEA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41415E3-1D03-471E-8423-EF44192C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39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6423E-402C-483B-9EFA-CD8136F0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CA21182-5A94-4EBF-AB8A-8B3BB5B4C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81AE96-D152-42E0-8A93-78F2661E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DC08538-4AA8-458E-BE35-C82F613B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28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1532A76-721D-43B2-85ED-3465F2BF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33E6D0D-0DF6-4299-8A9A-66F73DE3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F09CBA-B7A0-4129-A1D7-CFC8FA7B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31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34E42-0CAE-4E05-8889-A4EA81967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B903DB-A906-4735-A1B5-B45881EEF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D654B5-C44D-4BC3-BA07-E320D2CA8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E5763C-8959-48CD-8F11-7F6D63D0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40CCF7-C085-4CC5-86F0-D2C998616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45D92C-E3A2-4AB8-8C23-EDC34F60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97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613F3-EF32-48AF-99D1-8761CE3F9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6B00935-96AD-4C21-880D-E6EA54235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FF7BDE-8258-4F28-A44F-FEBBAABB9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B1CDF0-30EA-43CC-8F38-01D6B55B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A4B4-F2EC-452B-93ED-D8C183362A00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9EA15F-BA5D-4101-AAA9-C5F7879B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E302D2-D8A3-4980-BD11-0AED7CDD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84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953D5D-E5E9-4A83-B8C1-E912AB340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FC3AF1-1E2C-467B-9A6C-C5C1918E5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9BF58A-B16A-488B-8865-EB50CC214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5A4B4-F2EC-452B-93ED-D8C183362A00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CC4CB7-C999-4E63-8C7D-AD89F1026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A08101-8A6E-44E7-83AA-82124572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53FDB-7B3E-4747-973F-0FC78A089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34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0Kca05JWfE" TargetMode="External"/><Relationship Id="rId2" Type="http://schemas.openxmlformats.org/officeDocument/2006/relationships/hyperlink" Target="https://www.youtube.com/watch?v=b62uJTCTQm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yplZFT3eX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fT38IzpCiM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afrika FOTO">
            <a:extLst>
              <a:ext uri="{FF2B5EF4-FFF2-40B4-BE49-F238E27FC236}">
                <a16:creationId xmlns:a16="http://schemas.microsoft.com/office/drawing/2014/main" id="{2507E07F-21C7-4779-AD66-47C55B138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" b="1395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E56C7B-7885-4B6B-BADE-9EE1E1486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06638"/>
          </a:xfrm>
        </p:spPr>
        <p:txBody>
          <a:bodyPr>
            <a:normAutofit/>
          </a:bodyPr>
          <a:lstStyle/>
          <a:p>
            <a:r>
              <a:rPr lang="cs-CZ" sz="9600" b="1" i="1" dirty="0">
                <a:solidFill>
                  <a:srgbClr val="FFFFFF"/>
                </a:solidFill>
              </a:rPr>
              <a:t>AFRIKA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4D453E-34E5-4343-93C2-D1E258D0D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80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6DBB9B-C9BF-40AF-BB3C-D136D4E99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600"/>
            <a:ext cx="10530840" cy="4297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Při táboření u vesnice </a:t>
            </a:r>
            <a:r>
              <a:rPr lang="cs-CZ" sz="1800" dirty="0" err="1"/>
              <a:t>Gallulongy</a:t>
            </a:r>
            <a:r>
              <a:rPr lang="cs-CZ" sz="1800" dirty="0"/>
              <a:t> je 2. srpna 1886 výprava napadena bojovným kmenem </a:t>
            </a:r>
            <a:r>
              <a:rPr lang="cs-CZ" sz="1800" dirty="0" err="1"/>
              <a:t>Mašukulumbů</a:t>
            </a:r>
            <a:r>
              <a:rPr lang="cs-CZ" sz="1800" dirty="0"/>
              <a:t>. Umírá další z průvodců a manželé Holubovi přijdou o všechny své zásoby. Jen díky duchapřítomnosti paní Holubové, která se se zbraní domorodcům postavila, si zachránili alespoň holý život.</a:t>
            </a:r>
          </a:p>
          <a:p>
            <a:pPr marL="0" indent="0">
              <a:buNone/>
            </a:pPr>
            <a:r>
              <a:rPr lang="cs-CZ" sz="1800" dirty="0"/>
              <a:t>Cesta dál k severu nebyla možná, proto se Holubovi a zbylí dva průvodci vrací zpět na jih. Po několikaměsíčním vysilujícím putování odplouvají z </a:t>
            </a:r>
            <a:r>
              <a:rPr lang="cs-CZ" sz="1800" dirty="0" err="1"/>
              <a:t>Elizabethportu</a:t>
            </a:r>
            <a:r>
              <a:rPr lang="cs-CZ" sz="1800" dirty="0"/>
              <a:t> zpět do Evropy.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Po návratu a zotavení Emil Holub opět intenzivně pracuje, píše knihu „Druhá cesta po jižní Africe“, odborné články, přednáší. V roce 1891 otevírá ve Vídni vůbec největší etnografickou výstavu. </a:t>
            </a:r>
          </a:p>
          <a:p>
            <a:endParaRPr lang="cs-CZ" sz="1800" dirty="0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CF320140-E40D-4EE6-B56A-B59F483DA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33885"/>
            <a:ext cx="5759678" cy="382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C3A6A-44F2-44E7-8F12-928E85393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B050"/>
                </a:solidFill>
              </a:rPr>
              <a:t>Antonín </a:t>
            </a:r>
            <a:r>
              <a:rPr lang="cs-CZ" b="1" i="1" dirty="0" err="1">
                <a:solidFill>
                  <a:srgbClr val="00B050"/>
                </a:solidFill>
              </a:rPr>
              <a:t>Stecker</a:t>
            </a:r>
            <a:endParaRPr lang="cs-CZ" b="1" i="1" dirty="0">
              <a:solidFill>
                <a:srgbClr val="00B05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7144B1-DC0D-4F8A-BA6E-27F5AC39B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takzvaný </a:t>
            </a:r>
            <a:r>
              <a:rPr lang="cs-CZ" b="1" i="1" dirty="0">
                <a:solidFill>
                  <a:srgbClr val="00B050"/>
                </a:solidFill>
              </a:rPr>
              <a:t>Otec pavouků</a:t>
            </a:r>
          </a:p>
          <a:p>
            <a:r>
              <a:rPr lang="cs-CZ" dirty="0"/>
              <a:t>podnikl cestu po Libyi a Etiopii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E68FA399-FB46-44D3-9401-884202F64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15" y="681037"/>
            <a:ext cx="3960440" cy="558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7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34FBF7-EDDE-4ABA-BC9C-674F5B54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Odkazy na zajímavá videa a stránky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303A3-128B-4E2E-AFC7-3314955CB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Dokument </a:t>
            </a:r>
            <a:r>
              <a:rPr lang="cs-CZ" b="1" i="1" dirty="0"/>
              <a:t>Největší zabijáci Afriky: </a:t>
            </a:r>
            <a:r>
              <a:rPr lang="cs-CZ" dirty="0">
                <a:hlinkClick r:id="rId2"/>
              </a:rPr>
              <a:t>https://www.youtube.com/watch?v=b62uJTCTQm0</a:t>
            </a:r>
            <a:endParaRPr lang="cs-CZ" dirty="0"/>
          </a:p>
          <a:p>
            <a:endParaRPr lang="cs-CZ" dirty="0"/>
          </a:p>
          <a:p>
            <a:r>
              <a:rPr lang="cs-CZ" dirty="0"/>
              <a:t>Dokument </a:t>
            </a:r>
            <a:r>
              <a:rPr lang="cs-CZ" b="1" i="1" dirty="0"/>
              <a:t>Africké savany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https://www.youtube.com/watch?v=_0Kca05JWfE</a:t>
            </a:r>
            <a:endParaRPr lang="cs-CZ" dirty="0"/>
          </a:p>
          <a:p>
            <a:endParaRPr lang="cs-CZ" dirty="0"/>
          </a:p>
          <a:p>
            <a:r>
              <a:rPr lang="cs-CZ" dirty="0"/>
              <a:t> Pohádka </a:t>
            </a:r>
            <a:r>
              <a:rPr lang="cs-CZ" b="1" i="1" dirty="0"/>
              <a:t>Krysáci – Emil Holub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https://www.youtube.com/watch?v=ByplZFT3eX8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9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B236BA-5278-4D23-88C4-F79E56C3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B050"/>
                </a:solidFill>
              </a:rPr>
              <a:t>Rostlinstvo a živočišstvo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3D8D9B-4F57-4E7F-9D19-D57D016B9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sz="3200" dirty="0"/>
              <a:t>závislé na klimatických pásech</a:t>
            </a:r>
          </a:p>
          <a:p>
            <a:pPr lvl="1"/>
            <a:r>
              <a:rPr lang="cs-CZ" sz="3200" b="1" i="1" dirty="0">
                <a:solidFill>
                  <a:srgbClr val="00B050"/>
                </a:solidFill>
              </a:rPr>
              <a:t>deštné lesy </a:t>
            </a:r>
          </a:p>
          <a:p>
            <a:pPr lvl="2"/>
            <a:r>
              <a:rPr lang="cs-CZ" sz="3200" dirty="0"/>
              <a:t>R: liána, orchidej atd.</a:t>
            </a:r>
          </a:p>
          <a:p>
            <a:pPr lvl="2"/>
            <a:r>
              <a:rPr lang="cs-CZ" sz="3200" dirty="0"/>
              <a:t>Ž: gorila, šimpanz, hrošík zakrslý, ptáci atd.</a:t>
            </a:r>
          </a:p>
          <a:p>
            <a:pPr lvl="1"/>
            <a:r>
              <a:rPr lang="cs-CZ" sz="3200" b="1" i="1" dirty="0">
                <a:solidFill>
                  <a:srgbClr val="00B050"/>
                </a:solidFill>
              </a:rPr>
              <a:t>savany</a:t>
            </a:r>
            <a:r>
              <a:rPr lang="cs-CZ" sz="3200" dirty="0"/>
              <a:t> </a:t>
            </a:r>
          </a:p>
          <a:p>
            <a:pPr lvl="2"/>
            <a:r>
              <a:rPr lang="cs-CZ" sz="3200" dirty="0"/>
              <a:t>R: porosty trav, ojedinělé stromy</a:t>
            </a:r>
          </a:p>
          <a:p>
            <a:pPr lvl="2"/>
            <a:r>
              <a:rPr lang="cs-CZ" sz="3200" dirty="0"/>
              <a:t>Ž: antilopa, zebra, slon atd.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2050" name="Picture 2" descr="Image result for šimpanz">
            <a:extLst>
              <a:ext uri="{FF2B5EF4-FFF2-40B4-BE49-F238E27FC236}">
                <a16:creationId xmlns:a16="http://schemas.microsoft.com/office/drawing/2014/main" id="{55DFE132-EEDA-45EB-AFAA-BB4D77BBA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150" y="596107"/>
            <a:ext cx="45626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rošík zakrslý">
            <a:extLst>
              <a:ext uri="{FF2B5EF4-FFF2-40B4-BE49-F238E27FC236}">
                <a16:creationId xmlns:a16="http://schemas.microsoft.com/office/drawing/2014/main" id="{B97E229D-1651-49B4-AA79-3367CB3D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015" y="1527334"/>
            <a:ext cx="1673931" cy="241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LŮNĚ">
            <a:extLst>
              <a:ext uri="{FF2B5EF4-FFF2-40B4-BE49-F238E27FC236}">
                <a16:creationId xmlns:a16="http://schemas.microsoft.com/office/drawing/2014/main" id="{1F144F4A-AF3D-4EDE-9511-5E492C1C8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91" y="4384031"/>
            <a:ext cx="3580130" cy="210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05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EF9AEF-BBC8-4CCD-A173-6F305A2E2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525"/>
            <a:ext cx="10506075" cy="502443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cs-CZ" dirty="0"/>
              <a:t> </a:t>
            </a:r>
            <a:r>
              <a:rPr lang="cs-CZ" b="1" i="1" dirty="0">
                <a:solidFill>
                  <a:srgbClr val="00B050"/>
                </a:solidFill>
              </a:rPr>
              <a:t>pouště</a:t>
            </a:r>
          </a:p>
          <a:p>
            <a:pPr lvl="2"/>
            <a:r>
              <a:rPr lang="cs-CZ" sz="2400" dirty="0"/>
              <a:t>R: datlové háje (v oázách)</a:t>
            </a:r>
          </a:p>
          <a:p>
            <a:pPr lvl="2"/>
            <a:r>
              <a:rPr lang="cs-CZ" sz="2400" dirty="0"/>
              <a:t>Ž: velbloud jednohrbý, fenek, šakal, zmije útočná </a:t>
            </a:r>
          </a:p>
          <a:p>
            <a:pPr marL="914400" lvl="2" indent="0">
              <a:buNone/>
            </a:pPr>
            <a:r>
              <a:rPr lang="cs-CZ" sz="2400" dirty="0"/>
              <a:t>(nejjedovatější had Afriky), plameňák atd.</a:t>
            </a:r>
          </a:p>
          <a:p>
            <a:pPr marL="914400" lvl="2" indent="0">
              <a:buNone/>
            </a:pPr>
            <a:endParaRPr lang="cs-CZ" sz="2400" dirty="0"/>
          </a:p>
          <a:p>
            <a:pPr lvl="1"/>
            <a:r>
              <a:rPr lang="cs-CZ" b="1" i="1" dirty="0">
                <a:solidFill>
                  <a:srgbClr val="00B050"/>
                </a:solidFill>
              </a:rPr>
              <a:t>subtropický pás</a:t>
            </a:r>
          </a:p>
          <a:p>
            <a:pPr lvl="2"/>
            <a:r>
              <a:rPr lang="cs-CZ" sz="2400" dirty="0"/>
              <a:t>R: palmy, olivovníky, citrusy, vinná réva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b="1" i="1" dirty="0">
                <a:solidFill>
                  <a:srgbClr val="00B050"/>
                </a:solidFill>
              </a:rPr>
              <a:t>Aktivita: </a:t>
            </a:r>
            <a:r>
              <a:rPr lang="cs-CZ" dirty="0"/>
              <a:t>Zmije útočná je nejjedovatější had Afriky. </a:t>
            </a:r>
          </a:p>
          <a:p>
            <a:pPr marL="457200" lvl="1" indent="0">
              <a:buNone/>
            </a:pPr>
            <a:r>
              <a:rPr lang="cs-CZ" dirty="0"/>
              <a:t>Zkuste vyhledat na internetu, jak se jmenuje </a:t>
            </a:r>
          </a:p>
          <a:p>
            <a:pPr marL="457200" lvl="1" indent="0">
              <a:buNone/>
            </a:pPr>
            <a:r>
              <a:rPr lang="cs-CZ" dirty="0"/>
              <a:t>nejjedovatější had na světě. 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b="1" i="1" dirty="0">
                <a:solidFill>
                  <a:srgbClr val="00B050"/>
                </a:solidFill>
              </a:rPr>
              <a:t>Aktivita: </a:t>
            </a:r>
            <a:r>
              <a:rPr lang="cs-CZ" dirty="0"/>
              <a:t>Podívejte se na přírůstek v ZOO Praha </a:t>
            </a:r>
            <a:r>
              <a:rPr lang="cs-CZ" dirty="0">
                <a:hlinkClick r:id="rId2"/>
              </a:rPr>
              <a:t>https://www.youtube.com/watch?v=fT38IzpCiM0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  <p:pic>
        <p:nvPicPr>
          <p:cNvPr id="3074" name="Picture 2" descr="Image result for FENEK">
            <a:extLst>
              <a:ext uri="{FF2B5EF4-FFF2-40B4-BE49-F238E27FC236}">
                <a16:creationId xmlns:a16="http://schemas.microsoft.com/office/drawing/2014/main" id="{BDDEF171-EC51-4D67-BA1F-E698088D0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40" y="824738"/>
            <a:ext cx="3169920" cy="219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ZMIJE ÚTOČNÁ">
            <a:extLst>
              <a:ext uri="{FF2B5EF4-FFF2-40B4-BE49-F238E27FC236}">
                <a16:creationId xmlns:a16="http://schemas.microsoft.com/office/drawing/2014/main" id="{3D2DD2A3-923C-49CC-8827-6347115549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2" name="Picture 10" descr="Image result for gorila praha">
            <a:extLst>
              <a:ext uri="{FF2B5EF4-FFF2-40B4-BE49-F238E27FC236}">
                <a16:creationId xmlns:a16="http://schemas.microsoft.com/office/drawing/2014/main" id="{BD798915-EE00-47D7-95E0-C0B43C884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7" y="4201668"/>
            <a:ext cx="3408998" cy="227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3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87B4DE-B40C-4CE9-8718-B7FCA334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485"/>
            <a:ext cx="10515600" cy="1325563"/>
          </a:xfrm>
        </p:spPr>
        <p:txBody>
          <a:bodyPr/>
          <a:lstStyle/>
          <a:p>
            <a:r>
              <a:rPr lang="cs-CZ" b="1" i="1" dirty="0">
                <a:solidFill>
                  <a:srgbClr val="00B050"/>
                </a:solidFill>
              </a:rPr>
              <a:t>Přírodní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435A1A-2D32-4203-BA14-A69231652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severní Afrika: </a:t>
            </a:r>
            <a:r>
              <a:rPr lang="cs-CZ" b="1" i="1" dirty="0"/>
              <a:t>ropa, zemní plyn a fosfáty </a:t>
            </a:r>
          </a:p>
          <a:p>
            <a:r>
              <a:rPr lang="cs-CZ" dirty="0"/>
              <a:t>pobřeží Guinejského zálivu</a:t>
            </a:r>
            <a:r>
              <a:rPr lang="cs-CZ" b="1" i="1" dirty="0"/>
              <a:t>: železná ruda, ropa, zemní plyn</a:t>
            </a:r>
          </a:p>
          <a:p>
            <a:r>
              <a:rPr lang="cs-CZ" dirty="0"/>
              <a:t>jih Afriky: </a:t>
            </a:r>
            <a:r>
              <a:rPr lang="cs-CZ" b="1" i="1" dirty="0">
                <a:solidFill>
                  <a:srgbClr val="00B050"/>
                </a:solidFill>
              </a:rPr>
              <a:t>Měděný pás- </a:t>
            </a:r>
            <a:r>
              <a:rPr lang="cs-CZ" b="1" i="1" dirty="0"/>
              <a:t>diamanty, zlato, měď, železná ruda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Image result for diamant">
            <a:extLst>
              <a:ext uri="{FF2B5EF4-FFF2-40B4-BE49-F238E27FC236}">
                <a16:creationId xmlns:a16="http://schemas.microsoft.com/office/drawing/2014/main" id="{234EF5BE-F52D-41EB-A1BC-512BF6C64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10" y="3574572"/>
            <a:ext cx="5189854" cy="259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opa">
            <a:extLst>
              <a:ext uri="{FF2B5EF4-FFF2-40B4-BE49-F238E27FC236}">
                <a16:creationId xmlns:a16="http://schemas.microsoft.com/office/drawing/2014/main" id="{C276C3D1-56B2-4B9E-8DA9-78BCD18EB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3" y="3574572"/>
            <a:ext cx="4647630" cy="260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8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92FE3-5C5F-4687-9BAC-12C37BB5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425"/>
            <a:ext cx="10534650" cy="1338263"/>
          </a:xfrm>
        </p:spPr>
        <p:txBody>
          <a:bodyPr/>
          <a:lstStyle/>
          <a:p>
            <a:r>
              <a:rPr lang="cs-CZ" dirty="0"/>
              <a:t>Zajímavost: </a:t>
            </a:r>
            <a:r>
              <a:rPr lang="cs-CZ" b="1" i="1" dirty="0">
                <a:solidFill>
                  <a:srgbClr val="00B050"/>
                </a:solidFill>
              </a:rPr>
              <a:t>Měděný pás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FD0B0C-4FB8-4260-BC0D-4C2A438BB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= </a:t>
            </a:r>
            <a:r>
              <a:rPr lang="cs-CZ" b="1" i="1" dirty="0"/>
              <a:t>oblast v jižní Africe, kde se nachází velké množství nerostných surovin</a:t>
            </a:r>
          </a:p>
          <a:p>
            <a:r>
              <a:rPr lang="cs-CZ" dirty="0"/>
              <a:t>centrem je město </a:t>
            </a:r>
            <a:r>
              <a:rPr lang="cs-CZ" dirty="0" err="1"/>
              <a:t>Tikwe</a:t>
            </a:r>
            <a:r>
              <a:rPr lang="cs-CZ" dirty="0"/>
              <a:t> (Zambie)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rgbClr val="00B050"/>
                </a:solidFill>
              </a:rPr>
              <a:t>Aktivita</a:t>
            </a:r>
            <a:r>
              <a:rPr lang="cs-CZ" dirty="0"/>
              <a:t>: Vzpomeňte si na hodiny PČ </a:t>
            </a:r>
          </a:p>
          <a:p>
            <a:pPr marL="0" indent="0">
              <a:buNone/>
            </a:pPr>
            <a:r>
              <a:rPr lang="cs-CZ" dirty="0"/>
              <a:t>a zkuste vyjmenovat vlastnosti mědi. </a:t>
            </a:r>
          </a:p>
          <a:p>
            <a:pPr marL="0" indent="0">
              <a:buNone/>
            </a:pPr>
            <a:r>
              <a:rPr lang="cs-CZ" dirty="0"/>
              <a:t>K čemu se tento nerost používá?</a:t>
            </a:r>
          </a:p>
          <a:p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8DB04E4-F5B9-490C-987D-D3E74BAE1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4" y="2530164"/>
            <a:ext cx="3852862" cy="29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12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24275-88D2-4947-AE3C-79646351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i="1" dirty="0">
                <a:solidFill>
                  <a:srgbClr val="00B050"/>
                </a:solidFill>
              </a:rPr>
              <a:t>Objevování a kolonizace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A981E8-8E18-4CE0-B626-94004FF7C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V 16. – 19. století</a:t>
            </a:r>
          </a:p>
          <a:p>
            <a:r>
              <a:rPr lang="cs-CZ" dirty="0"/>
              <a:t>doba </a:t>
            </a:r>
            <a:r>
              <a:rPr lang="cs-CZ" b="1" i="1" dirty="0"/>
              <a:t>„rabování a otrokářství“ </a:t>
            </a:r>
            <a:r>
              <a:rPr lang="cs-CZ" dirty="0"/>
              <a:t>– obyvatelé byli využíváni na práci v Americe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EFEB454B-B784-4405-ABED-8FBCD9562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36" y="3026789"/>
            <a:ext cx="7539424" cy="362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2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69DA72-17BC-43AA-8969-8F3A7B36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515600" cy="1460500"/>
          </a:xfrm>
        </p:spPr>
        <p:txBody>
          <a:bodyPr/>
          <a:lstStyle/>
          <a:p>
            <a:r>
              <a:rPr lang="cs-CZ" b="1" i="1" dirty="0">
                <a:solidFill>
                  <a:srgbClr val="00B050"/>
                </a:solidFill>
              </a:rPr>
              <a:t>Emil Holub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220D0D-5DD7-4C94-B16C-4B04C6A2B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velmi významný cestovatel z</a:t>
            </a:r>
            <a:r>
              <a:rPr lang="cs-CZ" b="1" i="1" dirty="0"/>
              <a:t> Holic</a:t>
            </a:r>
          </a:p>
          <a:p>
            <a:r>
              <a:rPr lang="cs-CZ" dirty="0"/>
              <a:t>nasbíral velké množství informací o Africe</a:t>
            </a:r>
          </a:p>
          <a:p>
            <a:r>
              <a:rPr lang="cs-CZ" dirty="0"/>
              <a:t>v roce 1891 otevřel ve Vídni </a:t>
            </a:r>
            <a:r>
              <a:rPr lang="cs-CZ" b="1" i="1" dirty="0"/>
              <a:t>největší etnografickou výstavu</a:t>
            </a:r>
          </a:p>
          <a:p>
            <a:r>
              <a:rPr lang="cs-CZ" dirty="0"/>
              <a:t>umřel ve Vídni na následky nemocí prodělaných v Africe</a:t>
            </a:r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F26DB684-9A3E-4849-88B8-0FD5BDBC2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85" y="4107277"/>
            <a:ext cx="6490229" cy="238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8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2C0F1F-D6CA-4C9E-93DE-AF533B7B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Zajímavost: </a:t>
            </a:r>
            <a:r>
              <a:rPr lang="cs-CZ" b="1" i="1" dirty="0">
                <a:solidFill>
                  <a:srgbClr val="FF0000"/>
                </a:solidFill>
              </a:rPr>
              <a:t>(NEPŘEPISOVAT!) </a:t>
            </a:r>
            <a:r>
              <a:rPr lang="cs-CZ" b="1" i="1" dirty="0">
                <a:solidFill>
                  <a:srgbClr val="00B050"/>
                </a:solidFill>
              </a:rPr>
              <a:t>Příběh Emila Holuba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31FD94-5598-4C29-B4FC-861B5CBD9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26"/>
            <a:ext cx="10506075" cy="4833656"/>
          </a:xfrm>
        </p:spPr>
        <p:txBody>
          <a:bodyPr>
            <a:normAutofit/>
          </a:bodyPr>
          <a:lstStyle/>
          <a:p>
            <a:r>
              <a:rPr lang="cs-CZ" sz="1800" dirty="0"/>
              <a:t>1. CESTA DO AFRIKY</a:t>
            </a:r>
          </a:p>
          <a:p>
            <a:pPr marL="0" indent="0">
              <a:buNone/>
            </a:pPr>
            <a:r>
              <a:rPr lang="cs-CZ" sz="1800" dirty="0"/>
              <a:t>Již 18.května 1872 odjíždí parníkem z Anglie do Kapského města. Cesta trvala šest týdnů, z toho čtyři týdny pluli po rozbouřeném moři.</a:t>
            </a:r>
          </a:p>
          <a:p>
            <a:pPr marL="0" indent="0">
              <a:buNone/>
            </a:pPr>
            <a:r>
              <a:rPr lang="cs-CZ" sz="1800" dirty="0"/>
              <a:t>Začátky na africkém kontinentu neměl díky své finanční situaci a malým jazykovým znalostem snadné. Podařilo se mu získat místo lékaře v Diamantových polích, kde léčil búrské usedlíky. Za našetřené peníze pak podnikal výpravy do neprobádaného vnitrozemí. Během svého sedmiletého pobytu podnikl tyto výpravy celkem tři.</a:t>
            </a:r>
          </a:p>
          <a:p>
            <a:pPr marL="0" indent="0">
              <a:buNone/>
            </a:pPr>
            <a:r>
              <a:rPr lang="cs-CZ" sz="1800" dirty="0"/>
              <a:t>Během nich se seznamoval s africkou přírodou, jinakostí života a domorodými obyvateli. Vše, co pozoroval si pečlivě zapisoval a zakresloval do svých deníků. Zde se projevila jeho genialita. Nikdo nepopsal život domorodců na africkém jihu druhé poloviny 19. stol tak podrobně jako Dr. Holub. Z jeho zápisů dodnes čerpají národy států Zambie a Zimbabwe informace o své historii.</a:t>
            </a:r>
          </a:p>
          <a:p>
            <a:endParaRPr lang="cs-CZ" sz="1800" dirty="0"/>
          </a:p>
          <a:p>
            <a:endParaRPr lang="cs-CZ" sz="1800" dirty="0"/>
          </a:p>
        </p:txBody>
      </p:sp>
      <p:pic>
        <p:nvPicPr>
          <p:cNvPr id="4" name="Zástupný symbol pro obsah 6">
            <a:extLst>
              <a:ext uri="{FF2B5EF4-FFF2-40B4-BE49-F238E27FC236}">
                <a16:creationId xmlns:a16="http://schemas.microsoft.com/office/drawing/2014/main" id="{18783967-90CC-4354-9FCA-71A9185DD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4" b="1"/>
          <a:stretch/>
        </p:blipFill>
        <p:spPr>
          <a:xfrm>
            <a:off x="6774241" y="4535663"/>
            <a:ext cx="4127440" cy="220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9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B5332E-856F-47F5-8FA8-5D7A90BCC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6750"/>
            <a:ext cx="10515600" cy="5510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Za velmi nepříznivých podmínek, kdy mnohdy málem přišel o život, si Dr. Emil Holub splnil svůj velký sen – došel až k Viktoriiným vodopádům, které jej navždy okouzlily. Za sedm let pobytu v Africe nashromáždil na </a:t>
            </a:r>
            <a:br>
              <a:rPr lang="cs-CZ" sz="1800" dirty="0"/>
            </a:br>
            <a:r>
              <a:rPr lang="cs-CZ" sz="1800" dirty="0"/>
              <a:t>30 000 sbírkových předmětů.</a:t>
            </a:r>
          </a:p>
          <a:p>
            <a:r>
              <a:rPr lang="cs-CZ" sz="1800" dirty="0"/>
              <a:t>2. CESTA DO AFRIKY</a:t>
            </a:r>
          </a:p>
          <a:p>
            <a:pPr marL="0" indent="0">
              <a:buNone/>
            </a:pPr>
            <a:r>
              <a:rPr lang="cs-CZ" sz="1800" dirty="0"/>
              <a:t>Politická situace v jižní Africe se od jeho poslední návštěvy změnila. Nesetkává se s tak vřelým přijetím a vyčerpaly jej neúměrně vysoké celní poplatky. Přes velké nesnáze zde zůstává a s celou výpravou směřuje k severu. V bažinatých oblastech okolí řeky Zambezi onemocní všichni malárií. Dva průvodci zemřou, třetí se ve špatném zdravotním stavu vydává zpět do Evropy.</a:t>
            </a:r>
          </a:p>
          <a:p>
            <a:pPr marL="0" indent="0">
              <a:buNone/>
            </a:pPr>
            <a:r>
              <a:rPr lang="cs-CZ" sz="1800" dirty="0"/>
              <a:t>Další postup je velmi těžký. Nespolehlivost místních nosičů, extrémnost podnebí a podlomené zdraví dělají své. Všem rychle ubývají síly. Přesto velmi intenzivně pracují. Holub zakresluje, popisuje, shromažďuje exponáty, píše podrobné deníky a ještě dle svých možností vydělává peníze léčením.</a:t>
            </a:r>
          </a:p>
          <a:p>
            <a:endParaRPr lang="cs-CZ" sz="1800" dirty="0"/>
          </a:p>
          <a:p>
            <a:endParaRPr lang="cs-CZ" sz="1800" dirty="0"/>
          </a:p>
        </p:txBody>
      </p:sp>
      <p:pic>
        <p:nvPicPr>
          <p:cNvPr id="4" name="Zástupný symbol pro obsah 6">
            <a:extLst>
              <a:ext uri="{FF2B5EF4-FFF2-40B4-BE49-F238E27FC236}">
                <a16:creationId xmlns:a16="http://schemas.microsoft.com/office/drawing/2014/main" id="{2E21371F-2AC9-4F81-A48F-AF0A8712D0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2"/>
          <a:stretch/>
        </p:blipFill>
        <p:spPr>
          <a:xfrm>
            <a:off x="4488240" y="3955129"/>
            <a:ext cx="4767520" cy="265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391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651</Words>
  <Application>Microsoft Office PowerPoint</Application>
  <PresentationFormat>Širokoúhlá obrazovka</PresentationFormat>
  <Paragraphs>65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AFRIKA 2</vt:lpstr>
      <vt:lpstr>Rostlinstvo a živočišstvo</vt:lpstr>
      <vt:lpstr>Prezentace aplikace PowerPoint</vt:lpstr>
      <vt:lpstr>Přírodní zdroje</vt:lpstr>
      <vt:lpstr>Zajímavost: Měděný pás</vt:lpstr>
      <vt:lpstr>Objevování a kolonizace </vt:lpstr>
      <vt:lpstr>Emil Holub</vt:lpstr>
      <vt:lpstr>Zajímavost: (NEPŘEPISOVAT!) Příběh Emila Holuba</vt:lpstr>
      <vt:lpstr>Prezentace aplikace PowerPoint</vt:lpstr>
      <vt:lpstr>Prezentace aplikace PowerPoint</vt:lpstr>
      <vt:lpstr>Antonín Stecker</vt:lpstr>
      <vt:lpstr>Odkazy na zajímavá videa a stránky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 2</dc:title>
  <dc:creator>havlova93@seznam.cz</dc:creator>
  <cp:lastModifiedBy>havlova93@seznam.cz</cp:lastModifiedBy>
  <cp:revision>10</cp:revision>
  <dcterms:created xsi:type="dcterms:W3CDTF">2020-03-26T10:46:48Z</dcterms:created>
  <dcterms:modified xsi:type="dcterms:W3CDTF">2020-03-26T12:26:38Z</dcterms:modified>
</cp:coreProperties>
</file>