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3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0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0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65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14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5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8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94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55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77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0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E5C94-FC12-40FD-AEAC-EB06CCFA14CF}" type="datetimeFigureOut">
              <a:rPr lang="cs-CZ" smtClean="0"/>
              <a:t>3.6.2019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2755-4585-471A-9C51-167A3D46A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89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IE0VddDqJa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KtWUdAE3CG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npMZ7UxwVg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ČSR V 60. LETECH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6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cs-CZ" dirty="0" smtClean="0"/>
              <a:t>1. 1. 1993 vznikla </a:t>
            </a:r>
            <a:r>
              <a:rPr lang="cs-CZ" b="1" i="1" dirty="0" smtClean="0">
                <a:solidFill>
                  <a:srgbClr val="0070C0"/>
                </a:solidFill>
              </a:rPr>
              <a:t>Česká republika </a:t>
            </a:r>
            <a:endParaRPr lang="cs-CZ" b="1" i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VÃ½sledek obrÃ¡zku pro 1. 1. 19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82" y="1712117"/>
            <a:ext cx="6271351" cy="455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3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Pražské jaro 1968 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„Pokus o socialismus s lidskou tváří.“</a:t>
            </a:r>
          </a:p>
          <a:p>
            <a:r>
              <a:rPr lang="cs-CZ" dirty="0"/>
              <a:t>p</a:t>
            </a:r>
            <a:r>
              <a:rPr lang="cs-CZ" dirty="0" smtClean="0"/>
              <a:t>rezidentem </a:t>
            </a:r>
            <a:r>
              <a:rPr lang="cs-CZ" b="1" i="1" dirty="0" smtClean="0">
                <a:solidFill>
                  <a:srgbClr val="0070C0"/>
                </a:solidFill>
              </a:rPr>
              <a:t>Ludvík Svoboda</a:t>
            </a:r>
          </a:p>
          <a:p>
            <a:r>
              <a:rPr lang="cs-CZ" b="1" i="1" dirty="0" smtClean="0"/>
              <a:t>Akční program KSČ </a:t>
            </a:r>
            <a:r>
              <a:rPr lang="cs-CZ" dirty="0" smtClean="0"/>
              <a:t>– sliboval zavést do ekonomiky prvky tržního hospodářství s rozšíření lidských práv</a:t>
            </a:r>
            <a:endParaRPr lang="cs-CZ" dirty="0"/>
          </a:p>
        </p:txBody>
      </p:sp>
      <p:pic>
        <p:nvPicPr>
          <p:cNvPr id="1026" name="Picture 2" descr="VÃ½sledek obrÃ¡zku pro PraÅ¾skÃ© ja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3576"/>
            <a:ext cx="3668244" cy="206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LudvÃ­k Svobo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23" y="3622765"/>
            <a:ext cx="1572805" cy="235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20. -21. srpna 1968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n</a:t>
            </a:r>
            <a:r>
              <a:rPr lang="cs-CZ" b="1" i="1" dirty="0" smtClean="0"/>
              <a:t>a naše území vtrhla vojska pěti států Varšavské smlouvy a obsadila ho</a:t>
            </a:r>
          </a:p>
          <a:p>
            <a:r>
              <a:rPr lang="cs-CZ" dirty="0"/>
              <a:t>p</a:t>
            </a:r>
            <a:r>
              <a:rPr lang="cs-CZ" dirty="0" smtClean="0"/>
              <a:t>ředstavitelé státu museli podepsat </a:t>
            </a:r>
            <a:r>
              <a:rPr lang="cs-CZ" b="1" i="1" dirty="0" smtClean="0">
                <a:solidFill>
                  <a:srgbClr val="0070C0"/>
                </a:solidFill>
              </a:rPr>
              <a:t>Moskevský protokol</a:t>
            </a:r>
            <a:r>
              <a:rPr lang="cs-CZ" dirty="0" smtClean="0"/>
              <a:t>, který legalizoval přítomnost vojsk</a:t>
            </a:r>
          </a:p>
          <a:p>
            <a:r>
              <a:rPr lang="cs-CZ" dirty="0"/>
              <a:t>m</a:t>
            </a:r>
            <a:r>
              <a:rPr lang="cs-CZ" dirty="0" smtClean="0"/>
              <a:t>ohutný odpor obyvatel byl násilím potlačen</a:t>
            </a:r>
          </a:p>
          <a:p>
            <a:r>
              <a:rPr lang="cs-CZ" dirty="0" smtClean="0">
                <a:hlinkClick r:id="rId2"/>
              </a:rPr>
              <a:t>https://www.youtube.com/watch?v=IE0VddDqJa8</a:t>
            </a:r>
            <a:endParaRPr lang="cs-CZ" dirty="0"/>
          </a:p>
        </p:txBody>
      </p:sp>
      <p:pic>
        <p:nvPicPr>
          <p:cNvPr id="2050" name="Picture 2" descr="VÃ½sledek obrÃ¡zku pro PraÅ¾skÃ© ja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621" y="3602953"/>
            <a:ext cx="3824242" cy="257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19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	</a:t>
            </a:r>
            <a:r>
              <a:rPr lang="cs-CZ" b="1" i="1" dirty="0" smtClean="0">
                <a:solidFill>
                  <a:srgbClr val="0070C0"/>
                </a:solidFill>
              </a:rPr>
              <a:t>OBDOBÍ NORMALIZACE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i="1" dirty="0" smtClean="0"/>
              <a:t>70. a 80. léta</a:t>
            </a:r>
            <a:endParaRPr lang="cs-CZ" sz="4800" i="1" dirty="0"/>
          </a:p>
        </p:txBody>
      </p:sp>
    </p:spTree>
    <p:extLst>
      <p:ext uri="{BB962C8B-B14F-4D97-AF65-F5344CB8AC3E}">
        <p14:creationId xmlns:p14="http://schemas.microsoft.com/office/powerpoint/2010/main" val="15984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Normalizace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b="1" i="1" dirty="0" smtClean="0"/>
              <a:t>obnova totalitního režimu </a:t>
            </a:r>
            <a:r>
              <a:rPr lang="cs-CZ" dirty="0" smtClean="0"/>
              <a:t>(cenzura, uzavření hranic atd.)</a:t>
            </a:r>
          </a:p>
          <a:p>
            <a:r>
              <a:rPr lang="cs-CZ" dirty="0"/>
              <a:t>n</a:t>
            </a:r>
            <a:r>
              <a:rPr lang="cs-CZ" dirty="0" smtClean="0"/>
              <a:t>a protest se 16. ledna 1969 </a:t>
            </a:r>
            <a:r>
              <a:rPr lang="cs-CZ" b="1" i="1" dirty="0" smtClean="0"/>
              <a:t>upálil </a:t>
            </a:r>
            <a:r>
              <a:rPr lang="cs-CZ" b="1" i="1" dirty="0" smtClean="0">
                <a:solidFill>
                  <a:srgbClr val="0070C0"/>
                </a:solidFill>
              </a:rPr>
              <a:t>Jan Palach</a:t>
            </a:r>
            <a:r>
              <a:rPr lang="cs-CZ" dirty="0" smtClean="0"/>
              <a:t>, kterého následovali Jan Zajíc a Evžen Plocek </a:t>
            </a:r>
          </a:p>
          <a:p>
            <a:r>
              <a:rPr lang="cs-CZ" dirty="0" smtClean="0">
                <a:hlinkClick r:id="rId2"/>
              </a:rPr>
              <a:t>https://www.youtube.com/watch?v=KtWUdAE3CGw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VÃ½sledek obrÃ¡zku pro Pala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221" y="3228045"/>
            <a:ext cx="5574665" cy="294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4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Charta 77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kupina lidí </a:t>
            </a:r>
            <a:r>
              <a:rPr lang="cs-CZ" b="1" i="1" dirty="0" smtClean="0"/>
              <a:t>(=disidentů), </a:t>
            </a:r>
            <a:r>
              <a:rPr lang="cs-CZ" dirty="0" smtClean="0"/>
              <a:t>kteří upozorňovali na to, že se v naší zemi nedodržují lidská práva </a:t>
            </a:r>
          </a:p>
          <a:p>
            <a:r>
              <a:rPr lang="cs-CZ" dirty="0"/>
              <a:t>š</a:t>
            </a:r>
            <a:r>
              <a:rPr lang="cs-CZ" dirty="0" smtClean="0"/>
              <a:t>ířili zakázané dokumenty</a:t>
            </a:r>
          </a:p>
          <a:p>
            <a:r>
              <a:rPr lang="cs-CZ" b="1" i="1" dirty="0" smtClean="0">
                <a:solidFill>
                  <a:srgbClr val="0070C0"/>
                </a:solidFill>
              </a:rPr>
              <a:t>„Chartisté“ </a:t>
            </a:r>
            <a:r>
              <a:rPr lang="cs-CZ" dirty="0" smtClean="0"/>
              <a:t>– např. Václav Havel, Jan Patočka atd. </a:t>
            </a:r>
            <a:endParaRPr lang="cs-CZ" dirty="0"/>
          </a:p>
        </p:txBody>
      </p:sp>
      <p:pic>
        <p:nvPicPr>
          <p:cNvPr id="4098" name="Picture 2" descr="VÃ½sledek obrÃ¡zku pro Charta 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49" y="3841164"/>
            <a:ext cx="4695099" cy="264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9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OBNOVA DEMOKRACIE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„Pravda a láska musí zvítězit nad lží a nenávistí.“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6093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Sametová revoluce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70C0"/>
                </a:solidFill>
              </a:rPr>
              <a:t>17. listopadu 1989</a:t>
            </a:r>
          </a:p>
          <a:p>
            <a:r>
              <a:rPr lang="cs-CZ" dirty="0"/>
              <a:t>s</a:t>
            </a:r>
            <a:r>
              <a:rPr lang="cs-CZ" dirty="0" smtClean="0"/>
              <a:t>tudentské shromáždění k příležitosti Mezinárodního dne studentstva bylo potlačeno bezpečnostními složkami</a:t>
            </a:r>
          </a:p>
          <a:p>
            <a:r>
              <a:rPr lang="cs-CZ" dirty="0"/>
              <a:t>s</a:t>
            </a:r>
            <a:r>
              <a:rPr lang="cs-CZ" dirty="0" smtClean="0"/>
              <a:t>tudenti vyhlásili stávku a všichni se k nim začali přidávat </a:t>
            </a:r>
          </a:p>
          <a:p>
            <a:r>
              <a:rPr lang="cs-CZ" dirty="0" smtClean="0">
                <a:hlinkClick r:id="rId2"/>
              </a:rPr>
              <a:t>https://www.youtube.com/watch?v=npMZ7UxwVgU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 descr="VÃ½sledek obrÃ¡zku pro SametovÃ¡ revol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38" y="4127863"/>
            <a:ext cx="3664150" cy="230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8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6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 čela protestního hnutí vstoupilo </a:t>
            </a:r>
            <a:r>
              <a:rPr lang="cs-CZ" b="1" i="1" dirty="0" smtClean="0">
                <a:solidFill>
                  <a:srgbClr val="0070C0"/>
                </a:solidFill>
              </a:rPr>
              <a:t>OF (=Občanské fórum) </a:t>
            </a:r>
            <a:r>
              <a:rPr lang="cs-CZ" dirty="0" smtClean="0"/>
              <a:t>v čele s V. Havlem </a:t>
            </a:r>
          </a:p>
          <a:p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ednání KSČ a OF – vznik </a:t>
            </a:r>
            <a:r>
              <a:rPr lang="cs-CZ" b="1" i="1" dirty="0" smtClean="0"/>
              <a:t>„vlády národního porozumění“</a:t>
            </a:r>
          </a:p>
          <a:p>
            <a:r>
              <a:rPr lang="cs-CZ" dirty="0"/>
              <a:t>p</a:t>
            </a:r>
            <a:r>
              <a:rPr lang="cs-CZ" dirty="0" smtClean="0"/>
              <a:t>rezidentem zvolen </a:t>
            </a:r>
            <a:r>
              <a:rPr lang="cs-CZ" b="1" i="1" dirty="0" smtClean="0">
                <a:solidFill>
                  <a:srgbClr val="0070C0"/>
                </a:solidFill>
              </a:rPr>
              <a:t>V. Havel </a:t>
            </a:r>
            <a:r>
              <a:rPr lang="cs-CZ" dirty="0" smtClean="0"/>
              <a:t>(29. 12. 1989)</a:t>
            </a:r>
          </a:p>
          <a:p>
            <a:r>
              <a:rPr lang="cs-CZ" dirty="0"/>
              <a:t>d</a:t>
            </a:r>
            <a:r>
              <a:rPr lang="cs-CZ" dirty="0" smtClean="0"/>
              <a:t>uben </a:t>
            </a:r>
            <a:r>
              <a:rPr lang="cs-CZ" dirty="0" smtClean="0"/>
              <a:t>1989 </a:t>
            </a:r>
            <a:r>
              <a:rPr lang="cs-CZ" dirty="0" smtClean="0"/>
              <a:t>vznikla </a:t>
            </a:r>
            <a:r>
              <a:rPr lang="cs-CZ" b="1" i="1" dirty="0" smtClean="0">
                <a:solidFill>
                  <a:srgbClr val="0070C0"/>
                </a:solidFill>
              </a:rPr>
              <a:t>Česká a Slovenská federativní republika </a:t>
            </a:r>
            <a:endParaRPr lang="cs-CZ" b="1" i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VÃ½sledek obrÃ¡zku pro obÄanskÃ© fÃ³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821" y="4321492"/>
            <a:ext cx="22860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VÃ½sledek obrÃ¡zku pro VÃ¡clav Hav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003" y="4115531"/>
            <a:ext cx="4041956" cy="227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4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246</Words>
  <Application>Microsoft Office PowerPoint</Application>
  <PresentationFormat>Vlastní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ČSR V 60. LETECH</vt:lpstr>
      <vt:lpstr>Pražské jaro 1968 </vt:lpstr>
      <vt:lpstr>20. -21. srpna 1968</vt:lpstr>
      <vt:lpstr> OBDOBÍ NORMALIZACE</vt:lpstr>
      <vt:lpstr>Normalizace</vt:lpstr>
      <vt:lpstr>Charta 77</vt:lpstr>
      <vt:lpstr>OBNOVA DEMOKRACIE</vt:lpstr>
      <vt:lpstr>Sametová revoluce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ČSR V 60. LETECH</dc:title>
  <dc:creator>HP Inc.</dc:creator>
  <cp:lastModifiedBy>Viktorinová Ivana</cp:lastModifiedBy>
  <cp:revision>6</cp:revision>
  <dcterms:created xsi:type="dcterms:W3CDTF">2019-06-02T18:42:23Z</dcterms:created>
  <dcterms:modified xsi:type="dcterms:W3CDTF">2019-06-03T09:33:05Z</dcterms:modified>
</cp:coreProperties>
</file>